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0" r:id="rId1"/>
  </p:sldMasterIdLst>
  <p:notesMasterIdLst>
    <p:notesMasterId r:id="rId47"/>
  </p:notesMasterIdLst>
  <p:sldIdLst>
    <p:sldId id="256" r:id="rId2"/>
    <p:sldId id="257" r:id="rId3"/>
    <p:sldId id="266" r:id="rId4"/>
    <p:sldId id="258" r:id="rId5"/>
    <p:sldId id="263" r:id="rId6"/>
    <p:sldId id="306" r:id="rId7"/>
    <p:sldId id="307" r:id="rId8"/>
    <p:sldId id="305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265" r:id="rId19"/>
    <p:sldId id="296" r:id="rId20"/>
    <p:sldId id="295" r:id="rId21"/>
    <p:sldId id="294" r:id="rId22"/>
    <p:sldId id="292" r:id="rId23"/>
    <p:sldId id="317" r:id="rId24"/>
    <p:sldId id="302" r:id="rId25"/>
    <p:sldId id="301" r:id="rId26"/>
    <p:sldId id="261" r:id="rId27"/>
    <p:sldId id="260" r:id="rId28"/>
    <p:sldId id="267" r:id="rId29"/>
    <p:sldId id="268" r:id="rId30"/>
    <p:sldId id="277" r:id="rId31"/>
    <p:sldId id="262" r:id="rId32"/>
    <p:sldId id="304" r:id="rId33"/>
    <p:sldId id="276" r:id="rId34"/>
    <p:sldId id="275" r:id="rId35"/>
    <p:sldId id="274" r:id="rId36"/>
    <p:sldId id="273" r:id="rId37"/>
    <p:sldId id="272" r:id="rId38"/>
    <p:sldId id="271" r:id="rId39"/>
    <p:sldId id="270" r:id="rId40"/>
    <p:sldId id="269" r:id="rId41"/>
    <p:sldId id="264" r:id="rId42"/>
    <p:sldId id="278" r:id="rId43"/>
    <p:sldId id="279" r:id="rId44"/>
    <p:sldId id="280" r:id="rId45"/>
    <p:sldId id="281" r:id="rId4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693" autoAdjust="0"/>
    <p:restoredTop sz="94624" autoAdjust="0"/>
  </p:normalViewPr>
  <p:slideViewPr>
    <p:cSldViewPr>
      <p:cViewPr>
        <p:scale>
          <a:sx n="100" d="100"/>
          <a:sy n="100" d="100"/>
        </p:scale>
        <p:origin x="-516" y="1608"/>
      </p:cViewPr>
      <p:guideLst>
        <p:guide orient="horz" pos="385"/>
        <p:guide pos="346"/>
      </p:guideLst>
    </p:cSldViewPr>
  </p:slideViewPr>
  <p:outlineViewPr>
    <p:cViewPr>
      <p:scale>
        <a:sx n="33" d="100"/>
        <a:sy n="33" d="100"/>
      </p:scale>
      <p:origin x="0" y="742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CE999-11F4-41B3-BB0D-938AEC7532A0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BDE2158-3EB8-41FB-98C4-A74FBF9C26D3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Эколого-краеведческий отдел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9F9339C-3C13-44C2-942B-BB5339AF088E}" type="parTrans" cxnId="{1B526869-D6B0-45A8-9A9B-DCFC34E7A1A4}">
      <dgm:prSet/>
      <dgm:spPr/>
      <dgm:t>
        <a:bodyPr/>
        <a:lstStyle/>
        <a:p>
          <a:endParaRPr lang="ru-RU"/>
        </a:p>
      </dgm:t>
    </dgm:pt>
    <dgm:pt modelId="{FE7661FB-A938-40D4-A0C7-338786E232F5}" type="sibTrans" cxnId="{1B526869-D6B0-45A8-9A9B-DCFC34E7A1A4}">
      <dgm:prSet/>
      <dgm:spPr/>
      <dgm:t>
        <a:bodyPr/>
        <a:lstStyle/>
        <a:p>
          <a:endParaRPr lang="ru-RU"/>
        </a:p>
      </dgm:t>
    </dgm:pt>
    <dgm:pt modelId="{77321B29-5AF5-4C91-8C4C-AD8BB033B1FE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Организационно-массовый отдел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0CE36FD-6A84-4240-8B2A-3397EFAE305C}" type="parTrans" cxnId="{884D2B5D-27D1-41EC-86C8-14863C890F94}">
      <dgm:prSet/>
      <dgm:spPr/>
      <dgm:t>
        <a:bodyPr/>
        <a:lstStyle/>
        <a:p>
          <a:endParaRPr lang="ru-RU"/>
        </a:p>
      </dgm:t>
    </dgm:pt>
    <dgm:pt modelId="{6CD9223A-6599-4946-9B24-72E25E862082}" type="sibTrans" cxnId="{884D2B5D-27D1-41EC-86C8-14863C890F94}">
      <dgm:prSet/>
      <dgm:spPr/>
      <dgm:t>
        <a:bodyPr/>
        <a:lstStyle/>
        <a:p>
          <a:endParaRPr lang="ru-RU"/>
        </a:p>
      </dgm:t>
    </dgm:pt>
    <dgm:pt modelId="{942FEBA6-7572-4F84-AE70-40BDA99FE139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Отдел художественно-эстетического воспитания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0DE0C3BE-1C39-4EFE-A007-6BBBAC84298B}" type="parTrans" cxnId="{D0734241-1E9F-42A9-A1EA-00C91EB6E33C}">
      <dgm:prSet/>
      <dgm:spPr/>
      <dgm:t>
        <a:bodyPr/>
        <a:lstStyle/>
        <a:p>
          <a:endParaRPr lang="ru-RU"/>
        </a:p>
      </dgm:t>
    </dgm:pt>
    <dgm:pt modelId="{8F08388A-11CE-49CF-A7D4-2380A3FFC804}" type="sibTrans" cxnId="{D0734241-1E9F-42A9-A1EA-00C91EB6E33C}">
      <dgm:prSet/>
      <dgm:spPr/>
      <dgm:t>
        <a:bodyPr/>
        <a:lstStyle/>
        <a:p>
          <a:endParaRPr lang="ru-RU"/>
        </a:p>
      </dgm:t>
    </dgm:pt>
    <dgm:pt modelId="{6003D5EE-BB41-47A2-832A-C00283327859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Отдел декоративно-прикладного творчества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380BF79-8226-4633-8F32-43F736C52219}" type="parTrans" cxnId="{27E00710-15AE-4958-B90B-1607BF2052AA}">
      <dgm:prSet/>
      <dgm:spPr/>
      <dgm:t>
        <a:bodyPr/>
        <a:lstStyle/>
        <a:p>
          <a:endParaRPr lang="ru-RU"/>
        </a:p>
      </dgm:t>
    </dgm:pt>
    <dgm:pt modelId="{D5DCF80C-2A99-4CD6-83E7-9B2351F67C0E}" type="sibTrans" cxnId="{27E00710-15AE-4958-B90B-1607BF2052AA}">
      <dgm:prSet/>
      <dgm:spPr/>
      <dgm:t>
        <a:bodyPr/>
        <a:lstStyle/>
        <a:p>
          <a:endParaRPr lang="ru-RU"/>
        </a:p>
      </dgm:t>
    </dgm:pt>
    <dgm:pt modelId="{5215BE90-52B8-4B18-AC07-A979B1526AD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Пресс-центр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EA3C459-A2B0-4E66-B46B-EC0CA693DFE3}" type="parTrans" cxnId="{B1E92670-F7F6-480B-A8A5-FC38A144F8CD}">
      <dgm:prSet/>
      <dgm:spPr/>
      <dgm:t>
        <a:bodyPr/>
        <a:lstStyle/>
        <a:p>
          <a:endParaRPr lang="ru-RU"/>
        </a:p>
      </dgm:t>
    </dgm:pt>
    <dgm:pt modelId="{92460EE2-D7F0-4B75-845F-EA929343CA43}" type="sibTrans" cxnId="{B1E92670-F7F6-480B-A8A5-FC38A144F8CD}">
      <dgm:prSet/>
      <dgm:spPr/>
      <dgm:t>
        <a:bodyPr/>
        <a:lstStyle/>
        <a:p>
          <a:endParaRPr lang="ru-RU"/>
        </a:p>
      </dgm:t>
    </dgm:pt>
    <dgm:pt modelId="{3027D014-160B-4409-B7C1-463CB412238C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Информационно-методический отдел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EAD5524-9FD4-4BA6-8684-7D277195BE8A}" type="parTrans" cxnId="{80364783-2E81-41BD-9DE9-EFACA02F0EB0}">
      <dgm:prSet/>
      <dgm:spPr/>
      <dgm:t>
        <a:bodyPr/>
        <a:lstStyle/>
        <a:p>
          <a:endParaRPr lang="ru-RU"/>
        </a:p>
      </dgm:t>
    </dgm:pt>
    <dgm:pt modelId="{00352CE9-A7E2-49D7-B3CE-A1377925E2D9}" type="sibTrans" cxnId="{80364783-2E81-41BD-9DE9-EFACA02F0EB0}">
      <dgm:prSet/>
      <dgm:spPr/>
      <dgm:t>
        <a:bodyPr/>
        <a:lstStyle/>
        <a:p>
          <a:endParaRPr lang="ru-RU"/>
        </a:p>
      </dgm:t>
    </dgm:pt>
    <dgm:pt modelId="{E9D5197F-C906-4099-A1C4-27A3009642ED}" type="pres">
      <dgm:prSet presAssocID="{2FFCE999-11F4-41B3-BB0D-938AEC7532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C1B7C6-CAA1-45C3-9CA1-CDFBE50A2E1D}" type="pres">
      <dgm:prSet presAssocID="{2FFCE999-11F4-41B3-BB0D-938AEC7532A0}" presName="cycle" presStyleCnt="0"/>
      <dgm:spPr/>
    </dgm:pt>
    <dgm:pt modelId="{063DFB9F-0C06-4FFB-99E0-57F31C3BB628}" type="pres">
      <dgm:prSet presAssocID="{ABDE2158-3EB8-41FB-98C4-A74FBF9C26D3}" presName="nodeFirstNode" presStyleLbl="node1" presStyleIdx="0" presStyleCnt="6" custScaleX="134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ADDC8-8D1B-4099-8ECA-A9DA6E233BF8}" type="pres">
      <dgm:prSet presAssocID="{FE7661FB-A938-40D4-A0C7-338786E232F5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48ACD25D-030C-41EA-9EF5-D2959A8391DF}" type="pres">
      <dgm:prSet presAssocID="{77321B29-5AF5-4C91-8C4C-AD8BB033B1FE}" presName="nodeFollowingNodes" presStyleLbl="node1" presStyleIdx="1" presStyleCnt="6" custScaleX="118684" custScaleY="107368" custRadScaleRad="99303" custRadScaleInc="14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C7C42-E5D4-4FED-8F30-A2FA9EBB69E1}" type="pres">
      <dgm:prSet presAssocID="{942FEBA6-7572-4F84-AE70-40BDA99FE139}" presName="nodeFollowingNodes" presStyleLbl="node1" presStyleIdx="2" presStyleCnt="6" custScaleX="104970" custScaleY="134873" custRadScaleRad="106129" custRadScaleInc="-12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B7EC2-0414-45BE-9979-E031A5651505}" type="pres">
      <dgm:prSet presAssocID="{6003D5EE-BB41-47A2-832A-C00283327859}" presName="nodeFollowingNodes" presStyleLbl="node1" presStyleIdx="3" presStyleCnt="6" custScaleX="97499" custScaleY="127484" custRadScaleRad="103145" custRadScaleInc="3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6D98F-75AE-443A-AA27-14A2DA34331C}" type="pres">
      <dgm:prSet presAssocID="{5215BE90-52B8-4B18-AC07-A979B1526AD2}" presName="nodeFollowingNodes" presStyleLbl="node1" presStyleIdx="4" presStyleCnt="6" custScaleX="125540" custScaleY="122504" custRadScaleRad="103615" custRadScaleInc="28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69929-32EF-46A1-B1A6-37BC1CAF6950}" type="pres">
      <dgm:prSet presAssocID="{3027D014-160B-4409-B7C1-463CB412238C}" presName="nodeFollowingNodes" presStyleLbl="node1" presStyleIdx="5" presStyleCnt="6" custScaleX="113045" custScaleY="120462" custRadScaleRad="101597" custRadScaleInc="-15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E00710-15AE-4958-B90B-1607BF2052AA}" srcId="{2FFCE999-11F4-41B3-BB0D-938AEC7532A0}" destId="{6003D5EE-BB41-47A2-832A-C00283327859}" srcOrd="3" destOrd="0" parTransId="{C380BF79-8226-4633-8F32-43F736C52219}" sibTransId="{D5DCF80C-2A99-4CD6-83E7-9B2351F67C0E}"/>
    <dgm:cxn modelId="{82CD3986-B9AB-4156-8421-01CF0C40A8C5}" type="presOf" srcId="{ABDE2158-3EB8-41FB-98C4-A74FBF9C26D3}" destId="{063DFB9F-0C06-4FFB-99E0-57F31C3BB628}" srcOrd="0" destOrd="0" presId="urn:microsoft.com/office/officeart/2005/8/layout/cycle3"/>
    <dgm:cxn modelId="{DD32FA69-8146-4B6B-81B9-80BF11E626AC}" type="presOf" srcId="{FE7661FB-A938-40D4-A0C7-338786E232F5}" destId="{E11ADDC8-8D1B-4099-8ECA-A9DA6E233BF8}" srcOrd="0" destOrd="0" presId="urn:microsoft.com/office/officeart/2005/8/layout/cycle3"/>
    <dgm:cxn modelId="{80364783-2E81-41BD-9DE9-EFACA02F0EB0}" srcId="{2FFCE999-11F4-41B3-BB0D-938AEC7532A0}" destId="{3027D014-160B-4409-B7C1-463CB412238C}" srcOrd="5" destOrd="0" parTransId="{4EAD5524-9FD4-4BA6-8684-7D277195BE8A}" sibTransId="{00352CE9-A7E2-49D7-B3CE-A1377925E2D9}"/>
    <dgm:cxn modelId="{69715A1A-284F-4FC6-96AE-07A81DB1A3A7}" type="presOf" srcId="{77321B29-5AF5-4C91-8C4C-AD8BB033B1FE}" destId="{48ACD25D-030C-41EA-9EF5-D2959A8391DF}" srcOrd="0" destOrd="0" presId="urn:microsoft.com/office/officeart/2005/8/layout/cycle3"/>
    <dgm:cxn modelId="{884D2B5D-27D1-41EC-86C8-14863C890F94}" srcId="{2FFCE999-11F4-41B3-BB0D-938AEC7532A0}" destId="{77321B29-5AF5-4C91-8C4C-AD8BB033B1FE}" srcOrd="1" destOrd="0" parTransId="{A0CE36FD-6A84-4240-8B2A-3397EFAE305C}" sibTransId="{6CD9223A-6599-4946-9B24-72E25E862082}"/>
    <dgm:cxn modelId="{B5BEA9AE-1C7F-4AF7-872E-2C6055E5743D}" type="presOf" srcId="{2FFCE999-11F4-41B3-BB0D-938AEC7532A0}" destId="{E9D5197F-C906-4099-A1C4-27A3009642ED}" srcOrd="0" destOrd="0" presId="urn:microsoft.com/office/officeart/2005/8/layout/cycle3"/>
    <dgm:cxn modelId="{63AF25A0-742E-4C07-9667-5589086C3012}" type="presOf" srcId="{942FEBA6-7572-4F84-AE70-40BDA99FE139}" destId="{CBFC7C42-E5D4-4FED-8F30-A2FA9EBB69E1}" srcOrd="0" destOrd="0" presId="urn:microsoft.com/office/officeart/2005/8/layout/cycle3"/>
    <dgm:cxn modelId="{EF220B60-26E9-4B6A-98D7-0E15D821B951}" type="presOf" srcId="{6003D5EE-BB41-47A2-832A-C00283327859}" destId="{A8BB7EC2-0414-45BE-9979-E031A5651505}" srcOrd="0" destOrd="0" presId="urn:microsoft.com/office/officeart/2005/8/layout/cycle3"/>
    <dgm:cxn modelId="{D0734241-1E9F-42A9-A1EA-00C91EB6E33C}" srcId="{2FFCE999-11F4-41B3-BB0D-938AEC7532A0}" destId="{942FEBA6-7572-4F84-AE70-40BDA99FE139}" srcOrd="2" destOrd="0" parTransId="{0DE0C3BE-1C39-4EFE-A007-6BBBAC84298B}" sibTransId="{8F08388A-11CE-49CF-A7D4-2380A3FFC804}"/>
    <dgm:cxn modelId="{14676DF5-8959-4E7B-B1F4-C5A9627B08ED}" type="presOf" srcId="{5215BE90-52B8-4B18-AC07-A979B1526AD2}" destId="{8EB6D98F-75AE-443A-AA27-14A2DA34331C}" srcOrd="0" destOrd="0" presId="urn:microsoft.com/office/officeart/2005/8/layout/cycle3"/>
    <dgm:cxn modelId="{B1E92670-F7F6-480B-A8A5-FC38A144F8CD}" srcId="{2FFCE999-11F4-41B3-BB0D-938AEC7532A0}" destId="{5215BE90-52B8-4B18-AC07-A979B1526AD2}" srcOrd="4" destOrd="0" parTransId="{7EA3C459-A2B0-4E66-B46B-EC0CA693DFE3}" sibTransId="{92460EE2-D7F0-4B75-845F-EA929343CA43}"/>
    <dgm:cxn modelId="{C4A9C9D7-DA62-4201-B800-B555AA18F069}" type="presOf" srcId="{3027D014-160B-4409-B7C1-463CB412238C}" destId="{21369929-32EF-46A1-B1A6-37BC1CAF6950}" srcOrd="0" destOrd="0" presId="urn:microsoft.com/office/officeart/2005/8/layout/cycle3"/>
    <dgm:cxn modelId="{1B526869-D6B0-45A8-9A9B-DCFC34E7A1A4}" srcId="{2FFCE999-11F4-41B3-BB0D-938AEC7532A0}" destId="{ABDE2158-3EB8-41FB-98C4-A74FBF9C26D3}" srcOrd="0" destOrd="0" parTransId="{29F9339C-3C13-44C2-942B-BB5339AF088E}" sibTransId="{FE7661FB-A938-40D4-A0C7-338786E232F5}"/>
    <dgm:cxn modelId="{4222F09D-E22F-4D26-95C3-999FDFC22DC9}" type="presParOf" srcId="{E9D5197F-C906-4099-A1C4-27A3009642ED}" destId="{13C1B7C6-CAA1-45C3-9CA1-CDFBE50A2E1D}" srcOrd="0" destOrd="0" presId="urn:microsoft.com/office/officeart/2005/8/layout/cycle3"/>
    <dgm:cxn modelId="{C555F0CE-6413-4E26-A9D6-758195F8B5A3}" type="presParOf" srcId="{13C1B7C6-CAA1-45C3-9CA1-CDFBE50A2E1D}" destId="{063DFB9F-0C06-4FFB-99E0-57F31C3BB628}" srcOrd="0" destOrd="0" presId="urn:microsoft.com/office/officeart/2005/8/layout/cycle3"/>
    <dgm:cxn modelId="{539279EE-1F98-455B-8E02-05EDBDA41E1E}" type="presParOf" srcId="{13C1B7C6-CAA1-45C3-9CA1-CDFBE50A2E1D}" destId="{E11ADDC8-8D1B-4099-8ECA-A9DA6E233BF8}" srcOrd="1" destOrd="0" presId="urn:microsoft.com/office/officeart/2005/8/layout/cycle3"/>
    <dgm:cxn modelId="{FCFB4482-4139-48B1-BA10-FAA95BD2DC2C}" type="presParOf" srcId="{13C1B7C6-CAA1-45C3-9CA1-CDFBE50A2E1D}" destId="{48ACD25D-030C-41EA-9EF5-D2959A8391DF}" srcOrd="2" destOrd="0" presId="urn:microsoft.com/office/officeart/2005/8/layout/cycle3"/>
    <dgm:cxn modelId="{04C52809-08E7-465A-B527-16596120DA38}" type="presParOf" srcId="{13C1B7C6-CAA1-45C3-9CA1-CDFBE50A2E1D}" destId="{CBFC7C42-E5D4-4FED-8F30-A2FA9EBB69E1}" srcOrd="3" destOrd="0" presId="urn:microsoft.com/office/officeart/2005/8/layout/cycle3"/>
    <dgm:cxn modelId="{F034827B-0BA4-45F5-AA7D-6D9066B74FD2}" type="presParOf" srcId="{13C1B7C6-CAA1-45C3-9CA1-CDFBE50A2E1D}" destId="{A8BB7EC2-0414-45BE-9979-E031A5651505}" srcOrd="4" destOrd="0" presId="urn:microsoft.com/office/officeart/2005/8/layout/cycle3"/>
    <dgm:cxn modelId="{A95864D2-81D6-496D-8DFD-2999D6DF4858}" type="presParOf" srcId="{13C1B7C6-CAA1-45C3-9CA1-CDFBE50A2E1D}" destId="{8EB6D98F-75AE-443A-AA27-14A2DA34331C}" srcOrd="5" destOrd="0" presId="urn:microsoft.com/office/officeart/2005/8/layout/cycle3"/>
    <dgm:cxn modelId="{8BE515BB-48E0-4C17-A986-F9CA91377EEA}" type="presParOf" srcId="{13C1B7C6-CAA1-45C3-9CA1-CDFBE50A2E1D}" destId="{21369929-32EF-46A1-B1A6-37BC1CAF6950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FFF6C0-1FAD-4541-A4E7-2A69EB44CD0C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DFE419-207B-4614-9496-BE43D4738533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Педагогический состав -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50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47C8A2A-9953-4311-A1D0-F1CCBCB1C24B}" type="parTrans" cxnId="{E10655C5-2A2B-4CF9-B95A-0E24F9796193}">
      <dgm:prSet/>
      <dgm:spPr/>
      <dgm:t>
        <a:bodyPr/>
        <a:lstStyle/>
        <a:p>
          <a:endParaRPr lang="ru-RU"/>
        </a:p>
      </dgm:t>
    </dgm:pt>
    <dgm:pt modelId="{E93D2139-BEEB-4389-B9E1-7BDC0A0B9DFD}" type="sibTrans" cxnId="{E10655C5-2A2B-4CF9-B95A-0E24F9796193}">
      <dgm:prSet/>
      <dgm:spPr/>
      <dgm:t>
        <a:bodyPr/>
        <a:lstStyle/>
        <a:p>
          <a:endParaRPr lang="ru-RU"/>
        </a:p>
      </dgm:t>
    </dgm:pt>
    <dgm:pt modelId="{84A6625B-EB42-448C-84B6-0E6716261159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Штатные сотрудники -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49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43131BF-1ECC-4DBC-91D4-8788E25E4718}" type="parTrans" cxnId="{4326079A-51C4-4D56-AB5A-B5BA05772DE8}">
      <dgm:prSet/>
      <dgm:spPr/>
      <dgm:t>
        <a:bodyPr/>
        <a:lstStyle/>
        <a:p>
          <a:endParaRPr lang="ru-RU"/>
        </a:p>
      </dgm:t>
    </dgm:pt>
    <dgm:pt modelId="{DD3552CA-9868-4A71-9029-5253AF5616B4}" type="sibTrans" cxnId="{4326079A-51C4-4D56-AB5A-B5BA05772DE8}">
      <dgm:prSet/>
      <dgm:spPr/>
      <dgm:t>
        <a:bodyPr/>
        <a:lstStyle/>
        <a:p>
          <a:endParaRPr lang="ru-RU"/>
        </a:p>
      </dgm:t>
    </dgm:pt>
    <dgm:pt modelId="{7219D143-00DF-4A5A-8E4B-CAD840A7863F}">
      <dgm:prSet phldrT="[Текст]"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Педагоги, </a:t>
          </a:r>
        </a:p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имеющие высшее образование -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39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FC061105-1A2A-40A1-96C2-157C22FE0922}" type="parTrans" cxnId="{EA2183C3-D637-4F13-B904-34AF4DDDAD6A}">
      <dgm:prSet/>
      <dgm:spPr/>
      <dgm:t>
        <a:bodyPr/>
        <a:lstStyle/>
        <a:p>
          <a:endParaRPr lang="ru-RU"/>
        </a:p>
      </dgm:t>
    </dgm:pt>
    <dgm:pt modelId="{5E52F0F1-0430-4C86-A849-F73AD211DE2A}" type="sibTrans" cxnId="{EA2183C3-D637-4F13-B904-34AF4DDDAD6A}">
      <dgm:prSet/>
      <dgm:spPr/>
      <dgm:t>
        <a:bodyPr/>
        <a:lstStyle/>
        <a:p>
          <a:endParaRPr lang="ru-RU"/>
        </a:p>
      </dgm:t>
    </dgm:pt>
    <dgm:pt modelId="{25FE7181-773B-4948-859C-48D58D31C18B}">
      <dgm:prSet phldrT="[Текст]"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Педагоги, имеющие среднее профессиональное образование -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9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6D26AFC9-6C06-40FB-81D5-8AF0477164E7}" type="parTrans" cxnId="{CEFEFA60-13B6-44BD-8854-FEB2366ADE68}">
      <dgm:prSet/>
      <dgm:spPr/>
      <dgm:t>
        <a:bodyPr/>
        <a:lstStyle/>
        <a:p>
          <a:endParaRPr lang="ru-RU"/>
        </a:p>
      </dgm:t>
    </dgm:pt>
    <dgm:pt modelId="{97EE9C8D-99AE-4021-BDFB-FE656532B794}" type="sibTrans" cxnId="{CEFEFA60-13B6-44BD-8854-FEB2366ADE68}">
      <dgm:prSet/>
      <dgm:spPr/>
      <dgm:t>
        <a:bodyPr/>
        <a:lstStyle/>
        <a:p>
          <a:endParaRPr lang="ru-RU"/>
        </a:p>
      </dgm:t>
    </dgm:pt>
    <dgm:pt modelId="{B7023C11-DB46-4A00-9DF6-FB34AB9364F5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Совместители -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3F2D49AC-DFDC-4D9C-84BD-BE8CDFB816B7}" type="parTrans" cxnId="{D5F455D0-EE2E-416B-85C4-A1DE66322DD7}">
      <dgm:prSet/>
      <dgm:spPr/>
      <dgm:t>
        <a:bodyPr/>
        <a:lstStyle/>
        <a:p>
          <a:endParaRPr lang="ru-RU"/>
        </a:p>
      </dgm:t>
    </dgm:pt>
    <dgm:pt modelId="{F95AA31B-394E-438F-8D05-590486B23338}" type="sibTrans" cxnId="{D5F455D0-EE2E-416B-85C4-A1DE66322DD7}">
      <dgm:prSet/>
      <dgm:spPr/>
      <dgm:t>
        <a:bodyPr/>
        <a:lstStyle/>
        <a:p>
          <a:endParaRPr lang="ru-RU"/>
        </a:p>
      </dgm:t>
    </dgm:pt>
    <dgm:pt modelId="{C4629E53-F547-46C8-9DEB-EDF1D81DE3B4}">
      <dgm:prSet phldrT="[Текст]"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Педагоги, </a:t>
          </a:r>
        </a:p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имеющие иное образование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- 2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AE0BD3BF-843C-491A-91AF-22634DD59F0F}" type="parTrans" cxnId="{89718CE1-7DF7-418C-B0E9-FD56DDE130CF}">
      <dgm:prSet/>
      <dgm:spPr/>
      <dgm:t>
        <a:bodyPr/>
        <a:lstStyle/>
        <a:p>
          <a:endParaRPr lang="ru-RU"/>
        </a:p>
      </dgm:t>
    </dgm:pt>
    <dgm:pt modelId="{57BC62D9-425A-4096-B033-DAC3B89AED98}" type="sibTrans" cxnId="{89718CE1-7DF7-418C-B0E9-FD56DDE130CF}">
      <dgm:prSet/>
      <dgm:spPr/>
      <dgm:t>
        <a:bodyPr/>
        <a:lstStyle/>
        <a:p>
          <a:endParaRPr lang="ru-RU"/>
        </a:p>
      </dgm:t>
    </dgm:pt>
    <dgm:pt modelId="{DC874E87-A050-453E-A234-000A978F9075}" type="pres">
      <dgm:prSet presAssocID="{25FFF6C0-1FAD-4541-A4E7-2A69EB44CD0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5A8BBC-6FBD-4AB0-8252-EE579A3B8707}" type="pres">
      <dgm:prSet presAssocID="{C2DFE419-207B-4614-9496-BE43D4738533}" presName="vertOne" presStyleCnt="0"/>
      <dgm:spPr/>
    </dgm:pt>
    <dgm:pt modelId="{D360BA99-64F8-4E06-98B6-75DFE8F23243}" type="pres">
      <dgm:prSet presAssocID="{C2DFE419-207B-4614-9496-BE43D4738533}" presName="txOne" presStyleLbl="node0" presStyleIdx="0" presStyleCnt="1" custLinFactNeighborX="5380" custLinFactNeighborY="-6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1ABFD1-207D-4DE0-B75E-D06D17154498}" type="pres">
      <dgm:prSet presAssocID="{C2DFE419-207B-4614-9496-BE43D4738533}" presName="parTransOne" presStyleCnt="0"/>
      <dgm:spPr/>
    </dgm:pt>
    <dgm:pt modelId="{A34140C9-9B69-49CD-B2FC-8A4D86019652}" type="pres">
      <dgm:prSet presAssocID="{C2DFE419-207B-4614-9496-BE43D4738533}" presName="horzOne" presStyleCnt="0"/>
      <dgm:spPr/>
    </dgm:pt>
    <dgm:pt modelId="{CB71FCFD-7463-4FB4-98E8-DF3DEC6C2F56}" type="pres">
      <dgm:prSet presAssocID="{84A6625B-EB42-448C-84B6-0E6716261159}" presName="vertTwo" presStyleCnt="0"/>
      <dgm:spPr/>
    </dgm:pt>
    <dgm:pt modelId="{EBB4882E-74AB-4C3F-A881-4A52DE4495A9}" type="pres">
      <dgm:prSet presAssocID="{84A6625B-EB42-448C-84B6-0E6716261159}" presName="txTwo" presStyleLbl="node2" presStyleIdx="0" presStyleCnt="2" custScaleX="97825" custLinFactNeighborX="-7202" custLinFactNeighborY="-353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26827A-67D0-4500-84DA-44FE42ED6937}" type="pres">
      <dgm:prSet presAssocID="{84A6625B-EB42-448C-84B6-0E6716261159}" presName="parTransTwo" presStyleCnt="0"/>
      <dgm:spPr/>
    </dgm:pt>
    <dgm:pt modelId="{3910FE87-F65C-4F34-8ECE-B6DD714592BB}" type="pres">
      <dgm:prSet presAssocID="{84A6625B-EB42-448C-84B6-0E6716261159}" presName="horzTwo" presStyleCnt="0"/>
      <dgm:spPr/>
    </dgm:pt>
    <dgm:pt modelId="{3FE96169-CCE3-4FBC-A976-709943E971B1}" type="pres">
      <dgm:prSet presAssocID="{7219D143-00DF-4A5A-8E4B-CAD840A7863F}" presName="vertThree" presStyleCnt="0"/>
      <dgm:spPr/>
    </dgm:pt>
    <dgm:pt modelId="{DCDCDD67-2185-490F-A62D-EFC89AB1176D}" type="pres">
      <dgm:prSet presAssocID="{7219D143-00DF-4A5A-8E4B-CAD840A7863F}" presName="txThree" presStyleLbl="node3" presStyleIdx="0" presStyleCnt="3" custScaleX="382021" custScaleY="185160" custLinFactNeighborX="-1228" custLinFactNeighborY="-140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EBF445-1EF0-40CD-9713-21AB549897E6}" type="pres">
      <dgm:prSet presAssocID="{7219D143-00DF-4A5A-8E4B-CAD840A7863F}" presName="horzThree" presStyleCnt="0"/>
      <dgm:spPr/>
    </dgm:pt>
    <dgm:pt modelId="{268EFB20-9CAE-4353-AFEA-2D6582B0AC79}" type="pres">
      <dgm:prSet presAssocID="{5E52F0F1-0430-4C86-A849-F73AD211DE2A}" presName="sibSpaceThree" presStyleCnt="0"/>
      <dgm:spPr/>
    </dgm:pt>
    <dgm:pt modelId="{3DD55D45-EA55-4803-9F46-6ACD4F6D8CF0}" type="pres">
      <dgm:prSet presAssocID="{25FE7181-773B-4948-859C-48D58D31C18B}" presName="vertThree" presStyleCnt="0"/>
      <dgm:spPr/>
    </dgm:pt>
    <dgm:pt modelId="{AE92B7BF-2EBC-457B-AE6A-FF2A683A7065}" type="pres">
      <dgm:prSet presAssocID="{25FE7181-773B-4948-859C-48D58D31C18B}" presName="txThree" presStyleLbl="node3" presStyleIdx="1" presStyleCnt="3" custScaleX="432032" custScaleY="172198" custLinFactX="54713" custLinFactNeighborX="100000" custLinFactNeighborY="-98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ABCDA6-D32E-4081-8F11-5662F47519CA}" type="pres">
      <dgm:prSet presAssocID="{25FE7181-773B-4948-859C-48D58D31C18B}" presName="horzThree" presStyleCnt="0"/>
      <dgm:spPr/>
    </dgm:pt>
    <dgm:pt modelId="{A92EF41D-6814-43C8-BABF-A7898960F220}" type="pres">
      <dgm:prSet presAssocID="{DD3552CA-9868-4A71-9029-5253AF5616B4}" presName="sibSpaceTwo" presStyleCnt="0"/>
      <dgm:spPr/>
    </dgm:pt>
    <dgm:pt modelId="{A6CDF923-870B-400D-9CFA-0FB3C6D92A59}" type="pres">
      <dgm:prSet presAssocID="{B7023C11-DB46-4A00-9DF6-FB34AB9364F5}" presName="vertTwo" presStyleCnt="0"/>
      <dgm:spPr/>
    </dgm:pt>
    <dgm:pt modelId="{D99D1A38-524D-4E08-8761-DC7F2C9590E1}" type="pres">
      <dgm:prSet presAssocID="{B7023C11-DB46-4A00-9DF6-FB34AB9364F5}" presName="txTwo" presStyleLbl="node2" presStyleIdx="1" presStyleCnt="2" custScaleX="1924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CDE539-9355-4821-90E9-705028E8EB63}" type="pres">
      <dgm:prSet presAssocID="{B7023C11-DB46-4A00-9DF6-FB34AB9364F5}" presName="parTransTwo" presStyleCnt="0"/>
      <dgm:spPr/>
    </dgm:pt>
    <dgm:pt modelId="{F02F4966-D573-432E-BD4B-B184BB786195}" type="pres">
      <dgm:prSet presAssocID="{B7023C11-DB46-4A00-9DF6-FB34AB9364F5}" presName="horzTwo" presStyleCnt="0"/>
      <dgm:spPr/>
    </dgm:pt>
    <dgm:pt modelId="{5E590FA4-7853-4764-B3D6-EC3A5FDD402C}" type="pres">
      <dgm:prSet presAssocID="{C4629E53-F547-46C8-9DEB-EDF1D81DE3B4}" presName="vertThree" presStyleCnt="0"/>
      <dgm:spPr/>
    </dgm:pt>
    <dgm:pt modelId="{D11D7E20-B91F-4616-A04D-3602F33D1277}" type="pres">
      <dgm:prSet presAssocID="{C4629E53-F547-46C8-9DEB-EDF1D81DE3B4}" presName="txThree" presStyleLbl="node3" presStyleIdx="2" presStyleCnt="3" custScaleX="396823" custScaleY="163849" custLinFactX="10624" custLinFactNeighborX="100000" custLinFactNeighborY="-59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266D2A-79FF-4A25-AEB3-BA9AFD1A5A7E}" type="pres">
      <dgm:prSet presAssocID="{C4629E53-F547-46C8-9DEB-EDF1D81DE3B4}" presName="horzThree" presStyleCnt="0"/>
      <dgm:spPr/>
    </dgm:pt>
  </dgm:ptLst>
  <dgm:cxnLst>
    <dgm:cxn modelId="{B69A1200-7B2B-409E-8EC7-271DF039C362}" type="presOf" srcId="{84A6625B-EB42-448C-84B6-0E6716261159}" destId="{EBB4882E-74AB-4C3F-A881-4A52DE4495A9}" srcOrd="0" destOrd="0" presId="urn:microsoft.com/office/officeart/2005/8/layout/hierarchy4"/>
    <dgm:cxn modelId="{D5F455D0-EE2E-416B-85C4-A1DE66322DD7}" srcId="{C2DFE419-207B-4614-9496-BE43D4738533}" destId="{B7023C11-DB46-4A00-9DF6-FB34AB9364F5}" srcOrd="1" destOrd="0" parTransId="{3F2D49AC-DFDC-4D9C-84BD-BE8CDFB816B7}" sibTransId="{F95AA31B-394E-438F-8D05-590486B23338}"/>
    <dgm:cxn modelId="{52A179F1-0431-459C-BFBE-AD5D56F5EEDE}" type="presOf" srcId="{B7023C11-DB46-4A00-9DF6-FB34AB9364F5}" destId="{D99D1A38-524D-4E08-8761-DC7F2C9590E1}" srcOrd="0" destOrd="0" presId="urn:microsoft.com/office/officeart/2005/8/layout/hierarchy4"/>
    <dgm:cxn modelId="{555DA977-3537-44EA-A888-D2FDDA247331}" type="presOf" srcId="{25FFF6C0-1FAD-4541-A4E7-2A69EB44CD0C}" destId="{DC874E87-A050-453E-A234-000A978F9075}" srcOrd="0" destOrd="0" presId="urn:microsoft.com/office/officeart/2005/8/layout/hierarchy4"/>
    <dgm:cxn modelId="{C9B88209-8EAB-4A29-9072-309224C101E5}" type="presOf" srcId="{C4629E53-F547-46C8-9DEB-EDF1D81DE3B4}" destId="{D11D7E20-B91F-4616-A04D-3602F33D1277}" srcOrd="0" destOrd="0" presId="urn:microsoft.com/office/officeart/2005/8/layout/hierarchy4"/>
    <dgm:cxn modelId="{CEFEFA60-13B6-44BD-8854-FEB2366ADE68}" srcId="{84A6625B-EB42-448C-84B6-0E6716261159}" destId="{25FE7181-773B-4948-859C-48D58D31C18B}" srcOrd="1" destOrd="0" parTransId="{6D26AFC9-6C06-40FB-81D5-8AF0477164E7}" sibTransId="{97EE9C8D-99AE-4021-BDFB-FE656532B794}"/>
    <dgm:cxn modelId="{4326079A-51C4-4D56-AB5A-B5BA05772DE8}" srcId="{C2DFE419-207B-4614-9496-BE43D4738533}" destId="{84A6625B-EB42-448C-84B6-0E6716261159}" srcOrd="0" destOrd="0" parTransId="{443131BF-1ECC-4DBC-91D4-8788E25E4718}" sibTransId="{DD3552CA-9868-4A71-9029-5253AF5616B4}"/>
    <dgm:cxn modelId="{F453EBB6-BC6F-44C5-948E-47B3D95746FE}" type="presOf" srcId="{25FE7181-773B-4948-859C-48D58D31C18B}" destId="{AE92B7BF-2EBC-457B-AE6A-FF2A683A7065}" srcOrd="0" destOrd="0" presId="urn:microsoft.com/office/officeart/2005/8/layout/hierarchy4"/>
    <dgm:cxn modelId="{EA2183C3-D637-4F13-B904-34AF4DDDAD6A}" srcId="{84A6625B-EB42-448C-84B6-0E6716261159}" destId="{7219D143-00DF-4A5A-8E4B-CAD840A7863F}" srcOrd="0" destOrd="0" parTransId="{FC061105-1A2A-40A1-96C2-157C22FE0922}" sibTransId="{5E52F0F1-0430-4C86-A849-F73AD211DE2A}"/>
    <dgm:cxn modelId="{89718CE1-7DF7-418C-B0E9-FD56DDE130CF}" srcId="{B7023C11-DB46-4A00-9DF6-FB34AB9364F5}" destId="{C4629E53-F547-46C8-9DEB-EDF1D81DE3B4}" srcOrd="0" destOrd="0" parTransId="{AE0BD3BF-843C-491A-91AF-22634DD59F0F}" sibTransId="{57BC62D9-425A-4096-B033-DAC3B89AED98}"/>
    <dgm:cxn modelId="{792FEDA6-0B16-41D5-9A32-7DD66754AC41}" type="presOf" srcId="{C2DFE419-207B-4614-9496-BE43D4738533}" destId="{D360BA99-64F8-4E06-98B6-75DFE8F23243}" srcOrd="0" destOrd="0" presId="urn:microsoft.com/office/officeart/2005/8/layout/hierarchy4"/>
    <dgm:cxn modelId="{3960C601-272E-479F-BB54-627E11B95CB2}" type="presOf" srcId="{7219D143-00DF-4A5A-8E4B-CAD840A7863F}" destId="{DCDCDD67-2185-490F-A62D-EFC89AB1176D}" srcOrd="0" destOrd="0" presId="urn:microsoft.com/office/officeart/2005/8/layout/hierarchy4"/>
    <dgm:cxn modelId="{E10655C5-2A2B-4CF9-B95A-0E24F9796193}" srcId="{25FFF6C0-1FAD-4541-A4E7-2A69EB44CD0C}" destId="{C2DFE419-207B-4614-9496-BE43D4738533}" srcOrd="0" destOrd="0" parTransId="{A47C8A2A-9953-4311-A1D0-F1CCBCB1C24B}" sibTransId="{E93D2139-BEEB-4389-B9E1-7BDC0A0B9DFD}"/>
    <dgm:cxn modelId="{F2E855AB-B907-438A-AE10-DB2ECB27BF5E}" type="presParOf" srcId="{DC874E87-A050-453E-A234-000A978F9075}" destId="{025A8BBC-6FBD-4AB0-8252-EE579A3B8707}" srcOrd="0" destOrd="0" presId="urn:microsoft.com/office/officeart/2005/8/layout/hierarchy4"/>
    <dgm:cxn modelId="{ECC1677D-CD42-48CD-B5A5-ED0812829CFA}" type="presParOf" srcId="{025A8BBC-6FBD-4AB0-8252-EE579A3B8707}" destId="{D360BA99-64F8-4E06-98B6-75DFE8F23243}" srcOrd="0" destOrd="0" presId="urn:microsoft.com/office/officeart/2005/8/layout/hierarchy4"/>
    <dgm:cxn modelId="{6AF68D56-7940-4C8A-B938-E452640ED9CC}" type="presParOf" srcId="{025A8BBC-6FBD-4AB0-8252-EE579A3B8707}" destId="{2D1ABFD1-207D-4DE0-B75E-D06D17154498}" srcOrd="1" destOrd="0" presId="urn:microsoft.com/office/officeart/2005/8/layout/hierarchy4"/>
    <dgm:cxn modelId="{F10898E2-4337-441C-91E4-D813E6251D8A}" type="presParOf" srcId="{025A8BBC-6FBD-4AB0-8252-EE579A3B8707}" destId="{A34140C9-9B69-49CD-B2FC-8A4D86019652}" srcOrd="2" destOrd="0" presId="urn:microsoft.com/office/officeart/2005/8/layout/hierarchy4"/>
    <dgm:cxn modelId="{4113703F-5616-4D36-980E-8AA19CC88F73}" type="presParOf" srcId="{A34140C9-9B69-49CD-B2FC-8A4D86019652}" destId="{CB71FCFD-7463-4FB4-98E8-DF3DEC6C2F56}" srcOrd="0" destOrd="0" presId="urn:microsoft.com/office/officeart/2005/8/layout/hierarchy4"/>
    <dgm:cxn modelId="{3304AECB-ED03-4AF9-B240-F750D071FF11}" type="presParOf" srcId="{CB71FCFD-7463-4FB4-98E8-DF3DEC6C2F56}" destId="{EBB4882E-74AB-4C3F-A881-4A52DE4495A9}" srcOrd="0" destOrd="0" presId="urn:microsoft.com/office/officeart/2005/8/layout/hierarchy4"/>
    <dgm:cxn modelId="{52F0196B-4979-4E8B-B4A5-D790C5B48A3D}" type="presParOf" srcId="{CB71FCFD-7463-4FB4-98E8-DF3DEC6C2F56}" destId="{0526827A-67D0-4500-84DA-44FE42ED6937}" srcOrd="1" destOrd="0" presId="urn:microsoft.com/office/officeart/2005/8/layout/hierarchy4"/>
    <dgm:cxn modelId="{5AB876E5-7158-4A27-85FB-B8147714A3D8}" type="presParOf" srcId="{CB71FCFD-7463-4FB4-98E8-DF3DEC6C2F56}" destId="{3910FE87-F65C-4F34-8ECE-B6DD714592BB}" srcOrd="2" destOrd="0" presId="urn:microsoft.com/office/officeart/2005/8/layout/hierarchy4"/>
    <dgm:cxn modelId="{B533045D-8CAF-4768-9726-416EA93FEF7F}" type="presParOf" srcId="{3910FE87-F65C-4F34-8ECE-B6DD714592BB}" destId="{3FE96169-CCE3-4FBC-A976-709943E971B1}" srcOrd="0" destOrd="0" presId="urn:microsoft.com/office/officeart/2005/8/layout/hierarchy4"/>
    <dgm:cxn modelId="{59633EC7-9F64-40FB-8D07-6D8D8E24999C}" type="presParOf" srcId="{3FE96169-CCE3-4FBC-A976-709943E971B1}" destId="{DCDCDD67-2185-490F-A62D-EFC89AB1176D}" srcOrd="0" destOrd="0" presId="urn:microsoft.com/office/officeart/2005/8/layout/hierarchy4"/>
    <dgm:cxn modelId="{536789A1-BD62-4365-903D-9E811EAFEBA9}" type="presParOf" srcId="{3FE96169-CCE3-4FBC-A976-709943E971B1}" destId="{F3EBF445-1EF0-40CD-9713-21AB549897E6}" srcOrd="1" destOrd="0" presId="urn:microsoft.com/office/officeart/2005/8/layout/hierarchy4"/>
    <dgm:cxn modelId="{91A802CA-585F-4D0D-8F70-F76264F67855}" type="presParOf" srcId="{3910FE87-F65C-4F34-8ECE-B6DD714592BB}" destId="{268EFB20-9CAE-4353-AFEA-2D6582B0AC79}" srcOrd="1" destOrd="0" presId="urn:microsoft.com/office/officeart/2005/8/layout/hierarchy4"/>
    <dgm:cxn modelId="{C7BF84F9-A16E-42CE-927E-ECBC0B4DDDD8}" type="presParOf" srcId="{3910FE87-F65C-4F34-8ECE-B6DD714592BB}" destId="{3DD55D45-EA55-4803-9F46-6ACD4F6D8CF0}" srcOrd="2" destOrd="0" presId="urn:microsoft.com/office/officeart/2005/8/layout/hierarchy4"/>
    <dgm:cxn modelId="{EA019E42-0FA0-43E1-8CE5-50B1602EFAF9}" type="presParOf" srcId="{3DD55D45-EA55-4803-9F46-6ACD4F6D8CF0}" destId="{AE92B7BF-2EBC-457B-AE6A-FF2A683A7065}" srcOrd="0" destOrd="0" presId="urn:microsoft.com/office/officeart/2005/8/layout/hierarchy4"/>
    <dgm:cxn modelId="{BE8CC4C3-2203-43D4-8C48-255A63FA935E}" type="presParOf" srcId="{3DD55D45-EA55-4803-9F46-6ACD4F6D8CF0}" destId="{88ABCDA6-D32E-4081-8F11-5662F47519CA}" srcOrd="1" destOrd="0" presId="urn:microsoft.com/office/officeart/2005/8/layout/hierarchy4"/>
    <dgm:cxn modelId="{BC0DAFBD-5A84-4E2F-A64C-795CCB50079F}" type="presParOf" srcId="{A34140C9-9B69-49CD-B2FC-8A4D86019652}" destId="{A92EF41D-6814-43C8-BABF-A7898960F220}" srcOrd="1" destOrd="0" presId="urn:microsoft.com/office/officeart/2005/8/layout/hierarchy4"/>
    <dgm:cxn modelId="{72E3723D-3D3E-493C-A633-5C23CF3DAFAD}" type="presParOf" srcId="{A34140C9-9B69-49CD-B2FC-8A4D86019652}" destId="{A6CDF923-870B-400D-9CFA-0FB3C6D92A59}" srcOrd="2" destOrd="0" presId="urn:microsoft.com/office/officeart/2005/8/layout/hierarchy4"/>
    <dgm:cxn modelId="{B0C9D265-9A4F-463B-B365-CFF61E5D6AE4}" type="presParOf" srcId="{A6CDF923-870B-400D-9CFA-0FB3C6D92A59}" destId="{D99D1A38-524D-4E08-8761-DC7F2C9590E1}" srcOrd="0" destOrd="0" presId="urn:microsoft.com/office/officeart/2005/8/layout/hierarchy4"/>
    <dgm:cxn modelId="{2CCE74BF-AD79-4AAA-A1C2-5B5503CB10DC}" type="presParOf" srcId="{A6CDF923-870B-400D-9CFA-0FB3C6D92A59}" destId="{9FCDE539-9355-4821-90E9-705028E8EB63}" srcOrd="1" destOrd="0" presId="urn:microsoft.com/office/officeart/2005/8/layout/hierarchy4"/>
    <dgm:cxn modelId="{A6EE5DE7-7A9F-4B9B-87AD-0C4A62873A19}" type="presParOf" srcId="{A6CDF923-870B-400D-9CFA-0FB3C6D92A59}" destId="{F02F4966-D573-432E-BD4B-B184BB786195}" srcOrd="2" destOrd="0" presId="urn:microsoft.com/office/officeart/2005/8/layout/hierarchy4"/>
    <dgm:cxn modelId="{9AC890EB-4DB5-4F24-AEF6-2521E3FCB4E2}" type="presParOf" srcId="{F02F4966-D573-432E-BD4B-B184BB786195}" destId="{5E590FA4-7853-4764-B3D6-EC3A5FDD402C}" srcOrd="0" destOrd="0" presId="urn:microsoft.com/office/officeart/2005/8/layout/hierarchy4"/>
    <dgm:cxn modelId="{B3FFCDA7-F965-405B-8A26-22A6444090BF}" type="presParOf" srcId="{5E590FA4-7853-4764-B3D6-EC3A5FDD402C}" destId="{D11D7E20-B91F-4616-A04D-3602F33D1277}" srcOrd="0" destOrd="0" presId="urn:microsoft.com/office/officeart/2005/8/layout/hierarchy4"/>
    <dgm:cxn modelId="{9E58738C-089A-4677-BA55-0FB1D93D956B}" type="presParOf" srcId="{5E590FA4-7853-4764-B3D6-EC3A5FDD402C}" destId="{D4266D2A-79FF-4A25-AEB3-BA9AFD1A5A7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1ADDC8-8D1B-4099-8ECA-A9DA6E233BF8}">
      <dsp:nvSpPr>
        <dsp:cNvPr id="0" name=""/>
        <dsp:cNvSpPr/>
      </dsp:nvSpPr>
      <dsp:spPr>
        <a:xfrm>
          <a:off x="628459" y="-212383"/>
          <a:ext cx="4298221" cy="4298221"/>
        </a:xfrm>
        <a:prstGeom prst="circularArrow">
          <a:avLst>
            <a:gd name="adj1" fmla="val 5274"/>
            <a:gd name="adj2" fmla="val 312630"/>
            <a:gd name="adj3" fmla="val 13660935"/>
            <a:gd name="adj4" fmla="val 17467475"/>
            <a:gd name="adj5" fmla="val 547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DFB9F-0C06-4FFB-99E0-57F31C3BB628}">
      <dsp:nvSpPr>
        <dsp:cNvPr id="0" name=""/>
        <dsp:cNvSpPr/>
      </dsp:nvSpPr>
      <dsp:spPr>
        <a:xfrm>
          <a:off x="1707478" y="-51936"/>
          <a:ext cx="2140184" cy="79368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Эколого-краеведческий отдел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07478" y="-51936"/>
        <a:ext cx="2140184" cy="793683"/>
      </dsp:txXfrm>
    </dsp:sp>
    <dsp:sp modelId="{48ACD25D-030C-41EA-9EF5-D2959A8391DF}">
      <dsp:nvSpPr>
        <dsp:cNvPr id="0" name=""/>
        <dsp:cNvSpPr/>
      </dsp:nvSpPr>
      <dsp:spPr>
        <a:xfrm>
          <a:off x="3434726" y="998421"/>
          <a:ext cx="1883951" cy="852162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Организационно-массовый отдел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34726" y="998421"/>
        <a:ext cx="1883951" cy="852162"/>
      </dsp:txXfrm>
    </dsp:sp>
    <dsp:sp modelId="{CBFC7C42-E5D4-4FED-8F30-A2FA9EBB69E1}">
      <dsp:nvSpPr>
        <dsp:cNvPr id="0" name=""/>
        <dsp:cNvSpPr/>
      </dsp:nvSpPr>
      <dsp:spPr>
        <a:xfrm>
          <a:off x="3643691" y="2286285"/>
          <a:ext cx="1666259" cy="1070465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Отдел художественно-эстетического воспитания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43691" y="2286285"/>
        <a:ext cx="1666259" cy="1070465"/>
      </dsp:txXfrm>
    </dsp:sp>
    <dsp:sp modelId="{A8BB7EC2-0414-45BE-9979-E031A5651505}">
      <dsp:nvSpPr>
        <dsp:cNvPr id="0" name=""/>
        <dsp:cNvSpPr/>
      </dsp:nvSpPr>
      <dsp:spPr>
        <a:xfrm>
          <a:off x="1948259" y="3326396"/>
          <a:ext cx="1547667" cy="1011819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Отдел декоративно-прикладного творчества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48259" y="3326396"/>
        <a:ext cx="1547667" cy="1011819"/>
      </dsp:txXfrm>
    </dsp:sp>
    <dsp:sp modelId="{8EB6D98F-75AE-443A-AA27-14A2DA34331C}">
      <dsp:nvSpPr>
        <dsp:cNvPr id="0" name=""/>
        <dsp:cNvSpPr/>
      </dsp:nvSpPr>
      <dsp:spPr>
        <a:xfrm>
          <a:off x="40886" y="2087919"/>
          <a:ext cx="1992781" cy="972294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Пресс-центр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886" y="2087919"/>
        <a:ext cx="1992781" cy="972294"/>
      </dsp:txXfrm>
    </dsp:sp>
    <dsp:sp modelId="{21369929-32EF-46A1-B1A6-37BC1CAF6950}">
      <dsp:nvSpPr>
        <dsp:cNvPr id="0" name=""/>
        <dsp:cNvSpPr/>
      </dsp:nvSpPr>
      <dsp:spPr>
        <a:xfrm>
          <a:off x="239482" y="942779"/>
          <a:ext cx="1794439" cy="956087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Информационно-методический отдел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9482" y="942779"/>
        <a:ext cx="1794439" cy="95608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C5518-BB34-4E98-B5B1-F148FC7937C3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334AE-E5F7-4123-BEB1-B8B123866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25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70714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34AE-E5F7-4123-BEB1-B8B12386664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48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7F77CE-D8DE-44D3-9488-5A94DB0A20AF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0CFC4F-98EB-4032-A01D-40B432A0FA42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A044AE-316F-45FE-B1CB-74E1367440F1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F2257-1FFC-40B5-B4BA-DB363272643C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63599-0A1D-4558-B565-45F4FD5E1980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03A3FC-756C-4C10-BB44-765E9A262F5F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FE20EC-0BF4-4F22-8E06-8E5841E69439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F38ED-DBB3-434A-A80D-244265C28F3A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29F2E1-AED8-4C19-AAC3-1571338F7876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E08A73-E33A-4FCC-9978-29AF28C855E1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C8EE43-470B-4BA4-8648-44565249D6CE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184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1"/>
            <a:ext cx="6172200" cy="60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2B5F3A68-9F63-4776-9436-448439CBE9BF}" type="datetime1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6DBE7B6-80F3-4006-AAF3-A8367BBD6C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6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microsoft.com/office/2007/relationships/diagramDrawing" Target="../diagrams/drawing2.xml"/><Relationship Id="rId4" Type="http://schemas.openxmlformats.org/officeDocument/2006/relationships/image" Target="../media/image3.gif"/><Relationship Id="rId9" Type="http://schemas.openxmlformats.org/officeDocument/2006/relationships/oleObject" Target="../embeddings/_____Microsoft_Office_Excel_97-20031.xls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dtdm-istoki.ru/doc/real_prog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49524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Информационно-методический отдел</a:t>
            </a:r>
            <a:b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Заведующая отделом  Погорелова Елена Викторовна</a:t>
            </a:r>
            <a:b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2656" y="1259632"/>
            <a:ext cx="6172200" cy="6034617"/>
          </a:xfrm>
        </p:spPr>
        <p:txBody>
          <a:bodyPr/>
          <a:lstStyle/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методическое обеспечение педагогической системы учреждения во всей совокупности ее внутренних и внешних связей и взаимодействий, повышение результативности образовательного процесса творческих объединений, структурных подразделениях и в целом масштабе УДО</a:t>
            </a:r>
          </a:p>
          <a:p>
            <a:pPr>
              <a:buNone/>
            </a:pPr>
            <a:endParaRPr lang="ru-RU" sz="1400" i="1" dirty="0" smtClean="0"/>
          </a:p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Интегрированные информационные и обучающие семинары для зам. директоров по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–воспитательной работе, классных руководителей, педагогов дополнительного образования ОУ района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 с нормативно-правовыми документами УДО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семинаров–практикумов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Разработка методической литературы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информационно- методических выставок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районной правовой игры «Законы знай и уважай»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 районного конкурса по психологии «Юный психолог» 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Социальная интеграция и адаптация детей с ограниченными возможностями здоровья в современном обществе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 методических сборников</a:t>
            </a:r>
          </a:p>
          <a:p>
            <a:pPr>
              <a:buNone/>
            </a:pPr>
            <a:endParaRPr lang="ru-RU" sz="1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рамках этой работы составлен проект «Мы вместе», который работает с 2012 года и побеждает в конкурсах различного уровня.</a:t>
            </a: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2016 году проект «Мы вместе» стал Лауреатом Всероссийского конкурса «Новаторство в образовании-2016».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sz="1400" i="1" dirty="0" smtClean="0"/>
          </a:p>
          <a:p>
            <a:pPr>
              <a:buNone/>
            </a:pPr>
            <a:endParaRPr lang="ru-RU" sz="140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Информационно- методический отдел курирует работу творческих объединений: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42900" y="2133600"/>
          <a:ext cx="5822403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801"/>
                <a:gridCol w="1940801"/>
                <a:gridCol w="194080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Творческое объединение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Возраст 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 дополнительного образования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«Юный психолог»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 – 17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Кузнецова Елена Сергеевна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«В мире психологии»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15 -17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Королева Галина Александровна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«Юный педагог»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 – 17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Касимова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Татьяна Александровна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Сайфутдинова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Светлана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Васильевна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«Я –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Лидер»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 – 18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Пшеничкина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Полина Игоревна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Английский для всех»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7 - 16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Копылова Елена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Сергеевна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«Английский»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– 16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Тюрькина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Екатерина Александровна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 ЮИД «Дорожный патруль»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10 - 14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Колосова Ирина Викторовна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873" marR="44873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821440"/>
          </a:xfrm>
        </p:spPr>
        <p:txBody>
          <a:bodyPr/>
          <a:lstStyle/>
          <a:p>
            <a:pPr lvl="0"/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Отдел декоративно-прикладного творчества. </a:t>
            </a:r>
            <a:b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Руководит отделом Александрова Елена Анатольевна</a:t>
            </a:r>
            <a:b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2656" y="1115616"/>
            <a:ext cx="6172200" cy="6034617"/>
          </a:xfrm>
        </p:spPr>
        <p:txBody>
          <a:bodyPr/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создание единого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образовательно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воспитательного  пространства в социуме, обеспечивающего развитие  каждого ребенка в соответствии с его способностями, интересами и возможностями.</a:t>
            </a:r>
          </a:p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деятельности: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Знакомство детей с народными промыслами России, древнейшими  и современными видами прикладного творчества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мастер-классов разных уровней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выставок декоративно-прикладного творчества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 методических сборников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181480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Отдел декоративно-прикладного творчества курирует работу творческих объединений: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42900" y="2133600"/>
          <a:ext cx="61722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Творческое объединение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Возраст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 дополнительного образования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«Сувенир»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7 -  15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Мулюкова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Людмила Александровна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«Фантазеры»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– 14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Братчик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Татьяна Федоровна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«Природа и фантазия»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15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Данилова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Марина Николаевна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«Художественная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керамика»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Скоморохова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Нина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Ивановна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Конфетти»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7 - 13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Федотова Алла Викторовна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Бумажные фантазии»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7 - 10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Кузнецова Анна Михайловна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Организационно-массовый отдел</a:t>
            </a:r>
            <a:b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Заведующая отделом </a:t>
            </a:r>
            <a:r>
              <a:rPr lang="ru-RU" sz="16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Шмырева</a:t>
            </a: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Наталья Ильинична</a:t>
            </a:r>
            <a:b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8" y="1500166"/>
            <a:ext cx="6172200" cy="6034617"/>
          </a:xfrm>
        </p:spPr>
        <p:txBody>
          <a:bodyPr/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содействие личностному развитию обучающихся 6-18 лет средствами комплексного подхода  в формировании нравственно-эстетических идеалов  (через создание и деятельность  детских театров моды и самодеятельного театрального коллектива).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Мастер-классы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мероприятий по направлениям деятельности: представление театральных постановок, представление созданных коллекций моды;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 коллективно - массовых дел: </a:t>
            </a: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   День знаний;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Новогодние театрализованные представления в ДТДМ «Истоки»;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Международный День семьи;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Международный День защиты детей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районных массовых мероприятий: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«День науки и творчества»;</a:t>
            </a: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  Церемония награждения конкурса педагогического мастерства «Педагог года»;</a:t>
            </a: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  Закрытие районных Рождественских образовательных чтений 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 работы семейного клуба «Истоки + Семья» в рамках реализации проекта «В ДТДМ «Истоки» всей семьей!».</a:t>
            </a:r>
          </a:p>
          <a:p>
            <a:pPr>
              <a:buNone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Организационно-массовый отдел курирует работу творческих объединений: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42900" y="2133600"/>
          <a:ext cx="61722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Творческое объединение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Возраст 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 дополнительного образования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«Конферанс»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– 15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Погорелова Елена Викторовна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Театруля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и К»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 – 12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Постникова Наталья Петровна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Кукарямба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 – 15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Шмырева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Наталья Ильинична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«Лепесток»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 – 17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Петрова Татьяна Николаевна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«Дубль-1»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 – 15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Киселева Наталья Геннадьевна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«Фантазия»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 – 18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Ульянова Светлана Борисовна</a:t>
                      </a:r>
                    </a:p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Пшеничкина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Полина Игоревна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«Новое решение»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 – 17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Головкова Татьяна Витальевна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Отдел Пресс-центр. </a:t>
            </a:r>
            <a:br>
              <a:rPr lang="ru-RU" sz="1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Заведующая отделом </a:t>
            </a:r>
            <a:r>
              <a:rPr lang="ru-RU" sz="18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Мулюкова</a:t>
            </a:r>
            <a:r>
              <a:rPr lang="ru-RU" sz="1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Светлана Александровна</a:t>
            </a:r>
            <a:endParaRPr lang="ru-RU" sz="1800" b="1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400" b="1" dirty="0" smtClean="0"/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воспитание эстетического и этического мировоззрения, общественной активности, социально – полноценной культуры поведения обучающихся. Оказание помощи обучающимся в понимании своей гражданской позиции, национального самосознания, профессионального ориентирования, развитие эрудиции и коммуникабельности. </a:t>
            </a:r>
            <a:endParaRPr lang="ru-RU" sz="1400" b="1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деятельности:</a:t>
            </a:r>
          </a:p>
          <a:p>
            <a:pPr>
              <a:buNone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  журнала и киножурнала «Большой секрет»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 молодежной программы «Лестница» на Сергиево- Посадских телеканалах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Радонежье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и «Тонус» 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Открытого Всероссийского фестиваля детского и юношеского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видеотворчества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«Перо Жар-птицы»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Администрирование сайта МБОУ ДО ДТДМ «Истоки»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 методических сборников</a:t>
            </a:r>
          </a:p>
          <a:p>
            <a:pPr>
              <a:buFont typeface="Wingdings" pitchFamily="2" charset="2"/>
              <a:buChar char="Ø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33408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Отдел курирует работу творческих объединений: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60350" y="1116013"/>
          <a:ext cx="61722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Творческое объединение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Возраст 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 дополнительного образования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«Юный оператор и монтажер»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 – 17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Ходов Михаил Владимирович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«Анимация»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10 - 14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Киселева Наталья Геннадьевна</a:t>
                      </a:r>
                    </a:p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Болотова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Елена Сергеевна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«Компьютерная графика и дизайн»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 – 15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Болотова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Елена Сергеевна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«Юный фотохудожник»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 – 16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Морозов Иван Александрович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журналист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 – 17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Мулюкова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Светлана Александровна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«Основы экономики»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 – 18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Мокрушина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Виктория Викторовна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90" y="3243051"/>
            <a:ext cx="3162613" cy="237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7" y="4752023"/>
            <a:ext cx="3646618" cy="273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08" y="6385583"/>
            <a:ext cx="3713162" cy="2475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46690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4482791"/>
            <a:ext cx="3914297" cy="260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54" y="6403872"/>
            <a:ext cx="3600460" cy="2400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32469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55"/>
          <a:stretch/>
        </p:blipFill>
        <p:spPr>
          <a:xfrm>
            <a:off x="1988842" y="256134"/>
            <a:ext cx="2880320" cy="2292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4664" y="2699792"/>
            <a:ext cx="6264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Дорогие наши друзья!</a:t>
            </a:r>
          </a:p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рады, что у нас есть прекрасная возможность давать знания, организовывать досуг для вас и ваших детей. Мы стараемся делать все, чтобы вам было интересно и познавательно!</a:t>
            </a:r>
          </a:p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Двери Дворца творчества детей и молодежи «Истоки» всегда открыты для вас!</a:t>
            </a:r>
            <a:endParaRPr lang="ru-RU" sz="20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1" y="4913387"/>
            <a:ext cx="5348482" cy="3565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67223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9275" y="611492"/>
            <a:ext cx="619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480">
            <a:off x="3918304" y="7263896"/>
            <a:ext cx="2189609" cy="1642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871">
            <a:off x="1246165" y="7300015"/>
            <a:ext cx="2071465" cy="155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9962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3671885"/>
            <a:ext cx="3810000" cy="25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8" y="6028120"/>
            <a:ext cx="4403725" cy="2935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361683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5571280"/>
            <a:ext cx="4869184" cy="3246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78476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500034"/>
            <a:ext cx="6172200" cy="6820435"/>
          </a:xfrm>
        </p:spPr>
        <p:txBody>
          <a:bodyPr/>
          <a:lstStyle/>
          <a:p>
            <a:pPr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МБОУ ДО ДТДМ «Истоки»  способствует объединению образовательных учреждений Сергиево-Посадского района в единое творческое пространство.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Деятельность Дворца творчества «Истоки» способствует всестороннему развитию детей, так как несет в себе обучающую, развивающую и воспитательную функции, способствует профессиональному самоопределению обучающихся, выявляет и поддерживает талантливых и одаренных детей и творческих педагогов.   Дворец творчества «Истоки» предлагает огромный выбор дополнительных </a:t>
            </a:r>
            <a:r>
              <a:rPr lang="ru-RU" sz="1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общеразвивающих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программ по различным видам деятельности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(ссылка программы с аннотацией)</a:t>
            </a:r>
          </a:p>
          <a:p>
            <a:pPr>
              <a:buNone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Мы гордимся, что четыре творческих коллектива имеют звание «Образцовый детский коллектив»  и девять коллективов «Академический детский коллектив»</a:t>
            </a:r>
          </a:p>
          <a:p>
            <a:pPr>
              <a:buNone/>
            </a:pP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08544504"/>
              </p:ext>
            </p:extLst>
          </p:nvPr>
        </p:nvGraphicFramePr>
        <p:xfrm>
          <a:off x="441009" y="1691632"/>
          <a:ext cx="5975985" cy="5657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245"/>
                <a:gridCol w="2152650"/>
                <a:gridCol w="1616075"/>
                <a:gridCol w="1771015"/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Образцовый детский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коллектив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объединения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присвоения звания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1202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Телестудия «Окно»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Ходов М.В.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2008-2013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уч.год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№384 от 15.12.2008г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1115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Детский театр моды «Фантазия»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Калинина Н.М.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Ульянова С.Б.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2012-2016г.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№311 от 19.04.2012г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Изостудия «Настроение» 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Ожигова В.А.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2012-2016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№311 от 19.04.2012г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Телестудия «Окно»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Ходов М.В.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2013-2018г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№713от 01.07.2014 г.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46050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25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87230474"/>
              </p:ext>
            </p:extLst>
          </p:nvPr>
        </p:nvGraphicFramePr>
        <p:xfrm>
          <a:off x="458623" y="322837"/>
          <a:ext cx="5940758" cy="8678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083"/>
                <a:gridCol w="2462285"/>
                <a:gridCol w="1800230"/>
                <a:gridCol w="1260160"/>
              </a:tblGrid>
              <a:tr h="20409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Академический детский коллектив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объединения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 присвоения звания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  <a:tr h="867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Детский театр моды «Фантазия»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Калинина Н.М.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Ульянова С.Б.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2009г.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  <a:tr h="742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Телестудия «Окно»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Ходов М.В.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2011г.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  <a:tr h="594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«Рукодельница»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Александрова Е.А.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 г.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  <a:tr h="626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Изостудия «Гамма»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Арапова Н.С.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 г.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  <a:tr h="682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Изостудия «Настроение»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Ожигова В.А.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 г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  <a:tr h="714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Туристический клуб «Звездочка»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Васюкин В.И.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2007г.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  <a:tr h="746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Творческое объединение «Волшебный лоскуток»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Волкова М.Ю.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2007г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  <a:tr h="39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Творческое объединение ЮИД «Дорожный патруль»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Колосова И.В.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2009г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  <a:tr h="508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«Ориентир»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Калмин Н.Г.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2012г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2362" marR="12362" marT="0" marB="0"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9465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3832" y="43747"/>
            <a:ext cx="6408710" cy="1359024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гордимся тем, что проводим полезные и интересные мероприятия для обучающихся района и области. </a:t>
            </a:r>
            <a:r>
              <a:rPr lang="ru-RU" sz="2000" i="1" dirty="0" smtClean="0">
                <a:solidFill>
                  <a:srgbClr val="C00000"/>
                </a:solidFill>
              </a:rPr>
              <a:t/>
            </a:r>
            <a:br>
              <a:rPr lang="ru-RU" sz="2000" i="1" dirty="0" smtClean="0">
                <a:solidFill>
                  <a:srgbClr val="C00000"/>
                </a:solidFill>
              </a:rPr>
            </a:br>
            <a:endParaRPr lang="ru-RU" sz="2000" i="1" dirty="0" smtClean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32656" y="1331641"/>
            <a:ext cx="3816424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Дворец творчества детей и молодежи «Истоки» является организатором районных массовых мероприятий и досуговых программ. Такая работа является частью воспитательной работы с </a:t>
            </a:r>
            <a:r>
              <a:rPr lang="ru-RU" sz="1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обучающимися.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протяжении многих лет Дворец творчества детей и молодежи «Истоки» ведет гражданско – патриотическую работу среди учащихся Сергиево-Посадского  муниципального района в рамках реализации областной целевой программы «Патриотическое воспитание граждан Московской области» . Патриотические мероприятия, проводимые педагогами Дворца творчества «Истоки» , способствуют гармоничному развитию личности, воспитывают чувство патриотизма и ответственности за свою малую родину. 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Координация деятельности 26 школьных музеев;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Встречи с ветеранами;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районного Смотра-конкурса «Наша слава – Российская держава» (Положение;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Районный Конкурс юных экскурсоводов (Положение 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14" y="1402771"/>
            <a:ext cx="2377581" cy="1585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ser\Desktop\НА САЙТ (1)\15-16 уч.год\DSC_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213">
            <a:off x="4686711" y="2929132"/>
            <a:ext cx="1514031" cy="222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90" y="5148064"/>
            <a:ext cx="2251877" cy="3377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ser\Desktop\НА САЙТ (1)\15-16 уч.год\Экскурсоводы_на сайт_2 дек 2015\IMG_34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165">
            <a:off x="2685036" y="7111872"/>
            <a:ext cx="2145451" cy="1609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6893698"/>
            <a:ext cx="2448272" cy="1632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0079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476672" y="3745926"/>
            <a:ext cx="6048671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sz="1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Физкультурно-спортивному направлению во Дворце творчества «Истоки» уделяется немало внимания. Коллектив  ДТДМ  «Истоки» совместно с Управлением образования Сергиево-Посадского муниципального района ежегодно проводит  соревнования:</a:t>
            </a:r>
          </a:p>
          <a:p>
            <a:pPr>
              <a:buFont typeface="Arial" charset="0"/>
              <a:buChar char="•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 безопасности (Положение  </a:t>
            </a:r>
          </a:p>
          <a:p>
            <a:pPr>
              <a:buFont typeface="Arial" charset="0"/>
              <a:buChar char="•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Осенняя эстафета (Положение</a:t>
            </a:r>
          </a:p>
          <a:p>
            <a:pPr>
              <a:buFont typeface="Arial" charset="0"/>
              <a:buChar char="•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Ориентир (Положение</a:t>
            </a:r>
          </a:p>
          <a:p>
            <a:pPr>
              <a:buFont typeface="Arial" charset="0"/>
              <a:buChar char="•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Районная  познавательно-оздоровительная игра «Быть здоровым – это модно!» (Положение)</a:t>
            </a:r>
          </a:p>
          <a:p>
            <a:endParaRPr lang="ru-RU" sz="1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680" y="323528"/>
            <a:ext cx="61686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Экологические акции помогают обучающимся приобщаться к природе, быть бережными, охранять окружающую среду:</a:t>
            </a:r>
          </a:p>
          <a:p>
            <a:pPr>
              <a:buFont typeface="Arial" charset="0"/>
              <a:buChar char="•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районная эколого-краеведческая конференция «Путешествие к истокам» (Положение </a:t>
            </a:r>
            <a:r>
              <a:rPr lang="en-US" sz="1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http://www.dtdm-istoki.ru/pologenia/puti_k_istokam.pdf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экологические акции «Живи, родник!» , «Чистый берег»</a:t>
            </a:r>
          </a:p>
          <a:p>
            <a:pPr>
              <a:buFont typeface="Arial" charset="0"/>
              <a:buChar char="•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«Наш лес. Посади свое дерево»</a:t>
            </a:r>
          </a:p>
          <a:p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6" y="1813792"/>
            <a:ext cx="2554608" cy="1915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96" y="6378211"/>
            <a:ext cx="2400307" cy="1800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818102"/>
            <a:ext cx="2891736" cy="1927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25" y="6372230"/>
            <a:ext cx="2408282" cy="1806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566299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9275" y="539750"/>
            <a:ext cx="597666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Досуговые и познавательные программы  способствуют повышению интереса обучающихся к культурным  традициям России, духовно-нравственным ценностям, научным знаниям.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2015-2016 учебном году были проведены следующие мероприятия: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Знаний «Навстречу Юбилею – 80 ДОБРЫХ ДЕЛ!»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Единый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Здоровья «Дары лета»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Новогоднее театрализованное представление «Новый год в Леденцовом Дворце или Путешествие в Сладкую Сказку»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Открытый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Всероссийский фестиваль детского и юношеского </a:t>
            </a:r>
            <a:r>
              <a:rPr lang="ru-RU" sz="1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видеотворчества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«Перо Жар-птицы» </a:t>
            </a:r>
            <a:r>
              <a:rPr lang="en-US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1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www.dtdm-istoki.ru/pologenia/pero_jar_ptizi.pdf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фестиваль видео- и слайд- фильмов «Мой идеал» 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районный конкурс по психологии «Юный психолог» </a:t>
            </a:r>
            <a:r>
              <a:rPr lang="en-US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1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www.dtdm-istoki.ru/pologenia/psixolog.pdf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Районная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правовая игра «Законы знай и уважай» </a:t>
            </a:r>
            <a:r>
              <a:rPr lang="en-US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1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://www.dtdm-istoki.ru/pologenia/zokoni.pdf</a:t>
            </a:r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Познавательно-развлекательная </a:t>
            </a:r>
            <a:r>
              <a: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программа День Матери для Общественной организации семей, имеющих детей-инвалидов, «СИДИ» </a:t>
            </a:r>
          </a:p>
          <a:p>
            <a:pPr algn="just"/>
            <a:endParaRPr lang="ru-RU" sz="1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55" y="4872038"/>
            <a:ext cx="2708908" cy="1805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1" y="4812031"/>
            <a:ext cx="2888931" cy="192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40" y="6575694"/>
            <a:ext cx="3416136" cy="2277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4700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506894" y="539750"/>
            <a:ext cx="6162520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 первый год во Дворце творчества «Истоки» работает программа под названием  Семейный клуб «Истоки» + Семья» 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(Положение)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течение всего года в рамках данной программы проводятся различные мероприятия, которые объединяют творческие коллективы ДТДМ «Истоки», а гостями здесь являются родители обучающихся.  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«Чудесная Осень»; 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«Россия – сердцу милый край»; 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День матери;  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Новогодние театрализованные представления «Вот и снова Новый год!»; 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«От Рождества до Крещения»;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«Весенний капель»;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«Май цветами провожая»;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Международный День семьи; 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День защиты детей – «Здравствуй, Лето!»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1628770" y="1892199"/>
            <a:ext cx="3071812" cy="755820"/>
          </a:xfrm>
          <a:custGeom>
            <a:avLst/>
            <a:gdLst>
              <a:gd name="connsiteX0" fmla="*/ 0 w 3071812"/>
              <a:gd name="connsiteY0" fmla="*/ 125973 h 755820"/>
              <a:gd name="connsiteX1" fmla="*/ 125973 w 3071812"/>
              <a:gd name="connsiteY1" fmla="*/ 0 h 755820"/>
              <a:gd name="connsiteX2" fmla="*/ 2945839 w 3071812"/>
              <a:gd name="connsiteY2" fmla="*/ 0 h 755820"/>
              <a:gd name="connsiteX3" fmla="*/ 3071812 w 3071812"/>
              <a:gd name="connsiteY3" fmla="*/ 125973 h 755820"/>
              <a:gd name="connsiteX4" fmla="*/ 3071812 w 3071812"/>
              <a:gd name="connsiteY4" fmla="*/ 629847 h 755820"/>
              <a:gd name="connsiteX5" fmla="*/ 2945839 w 3071812"/>
              <a:gd name="connsiteY5" fmla="*/ 755820 h 755820"/>
              <a:gd name="connsiteX6" fmla="*/ 125973 w 3071812"/>
              <a:gd name="connsiteY6" fmla="*/ 755820 h 755820"/>
              <a:gd name="connsiteX7" fmla="*/ 0 w 3071812"/>
              <a:gd name="connsiteY7" fmla="*/ 629847 h 755820"/>
              <a:gd name="connsiteX8" fmla="*/ 0 w 3071812"/>
              <a:gd name="connsiteY8" fmla="*/ 125973 h 75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1812" h="755820">
                <a:moveTo>
                  <a:pt x="0" y="125973"/>
                </a:moveTo>
                <a:cubicBezTo>
                  <a:pt x="0" y="56400"/>
                  <a:pt x="56400" y="0"/>
                  <a:pt x="125973" y="0"/>
                </a:cubicBezTo>
                <a:lnTo>
                  <a:pt x="2945839" y="0"/>
                </a:lnTo>
                <a:cubicBezTo>
                  <a:pt x="3015412" y="0"/>
                  <a:pt x="3071812" y="56400"/>
                  <a:pt x="3071812" y="125973"/>
                </a:cubicBezTo>
                <a:lnTo>
                  <a:pt x="3071812" y="629847"/>
                </a:lnTo>
                <a:cubicBezTo>
                  <a:pt x="3071812" y="699420"/>
                  <a:pt x="3015412" y="755820"/>
                  <a:pt x="2945839" y="755820"/>
                </a:cubicBezTo>
                <a:lnTo>
                  <a:pt x="125973" y="755820"/>
                </a:lnTo>
                <a:cubicBezTo>
                  <a:pt x="56400" y="755820"/>
                  <a:pt x="0" y="699420"/>
                  <a:pt x="0" y="629847"/>
                </a:cubicBezTo>
                <a:lnTo>
                  <a:pt x="0" y="12597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109286" tIns="109286" rIns="109286" bIns="109286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900" kern="1200" dirty="0" smtClean="0"/>
              <a:t>Истоки + Семья</a:t>
            </a:r>
            <a:br>
              <a:rPr lang="ru-RU" sz="1900" kern="1200" dirty="0" smtClean="0"/>
            </a:br>
            <a:r>
              <a:rPr lang="ru-RU" sz="1900" kern="1200" dirty="0" smtClean="0"/>
              <a:t> 2015-2016 учебный год</a:t>
            </a:r>
            <a:endParaRPr lang="ru-RU" sz="1900" kern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54" y="3775873"/>
            <a:ext cx="2850302" cy="2137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5" y="5233910"/>
            <a:ext cx="3274699" cy="2183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67" y="6372573"/>
            <a:ext cx="3230475" cy="215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76161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8640" y="323528"/>
            <a:ext cx="134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Оглавление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31357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71501" y="539750"/>
            <a:ext cx="591789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Проводимые досуговые  программы и массовые мероприятия</a:t>
            </a:r>
            <a:r>
              <a:rPr lang="en-US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являются составной частью деятельности ДТДМ «Истоки». Мы стараемся, чтобы все дети, независимо от возраста и интересов, смогли приобщиться к полезной и творческой деятельности. Такие мероприятия несут в себе позитив, социальную значимость, помогают разнообразить досуг. Мы приглашаем на наши мероприятия обучающихся школ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Жаль, что не все школы проявляют активное участие, но мы будем надеяться, что в будущем эта ситуация исправится!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14" y="4092711"/>
            <a:ext cx="3248977" cy="2436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6" y="2496553"/>
            <a:ext cx="3247324" cy="2435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1" y="6308881"/>
            <a:ext cx="3325499" cy="221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859420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9273" y="251448"/>
            <a:ext cx="6120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гордимся тем, что наши 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обучающиеся занимают </a:t>
            </a:r>
            <a: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призовые места в конкурсах,  соревнованиях различных уровней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8" y="1285852"/>
            <a:ext cx="594011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Одним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из показателей качества обучения является победы на конкурсах различных уровней.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Приоритетным является участие в конкурсах, рекомендованных Министерством образования  и науки РФ и Московской области:</a:t>
            </a:r>
          </a:p>
          <a:p>
            <a:r>
              <a:rPr lang="ru-RU" sz="1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научно-исследовательских , изобретательных и творческих работ обучающихся «Юность, Наука, Культура»;</a:t>
            </a:r>
          </a:p>
          <a:p>
            <a:r>
              <a:rPr lang="ru-RU" sz="1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Областной фестиваль детского и юношеского художественного и технического творчества «Юные таланты Московии»;</a:t>
            </a:r>
          </a:p>
          <a:p>
            <a:r>
              <a:rPr lang="ru-RU" sz="1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Областной фестиваль «Марафон творческих программ по пропаганде безопасного поведения детей на дорогах»;</a:t>
            </a:r>
          </a:p>
          <a:p>
            <a:r>
              <a:rPr lang="ru-RU" sz="1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Областные конкурсы проектов и исследовательских работ обучающихся образовательных организаций, посвященных памятным датам военной истории;</a:t>
            </a:r>
          </a:p>
          <a:p>
            <a:r>
              <a:rPr lang="ru-RU" sz="1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Московский областной конкурс среди обучающихся образовательных организаций на лучшее знание государственной символики России;</a:t>
            </a:r>
          </a:p>
          <a:p>
            <a:r>
              <a:rPr lang="ru-RU" sz="1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Областная экологическая конференция обучающихся «Природа встречает друзей»;</a:t>
            </a:r>
          </a:p>
          <a:p>
            <a:r>
              <a:rPr lang="ru-RU" sz="1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исследовательских краеведческих работ учащихся «Отечество»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2015-2016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учебный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год победителями стали 1641 обучающийся Дворца творчества «Истоки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».Ссылка: 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(таблица участия в </a:t>
            </a:r>
            <a:r>
              <a:rPr lang="ru-RU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конкурсках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обучающихся )</a:t>
            </a:r>
            <a:b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качестве поощрения детям, проявившим выдающиеся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способности,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предоставляют путевки в детские оздоровительные центры «Орленок», «Артек», экскурсионные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поездки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, финансовую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поддержку в виде премий Губернатора МО, Президента РФ.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4" y="6715140"/>
            <a:ext cx="5327635" cy="344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06294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1937980"/>
              </p:ext>
            </p:extLst>
          </p:nvPr>
        </p:nvGraphicFramePr>
        <p:xfrm>
          <a:off x="142852" y="500034"/>
          <a:ext cx="6357981" cy="8202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179"/>
                <a:gridCol w="1694741"/>
                <a:gridCol w="753219"/>
                <a:gridCol w="2259654"/>
                <a:gridCol w="1449188"/>
              </a:tblGrid>
              <a:tr h="32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 стипендиата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получения премии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премии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Руководитель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181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Ретякова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Кристина Анатольевна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Ходов М.В.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272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Дементьева Алевтина Олеговна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Премия Президента РФ по поддержке талантливой молодежи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Ходов М.В.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181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Гаврилов Дмитрий Викторович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Арианова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Г.В.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181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Зайцева Евгения Владимировна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Арианова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Г.В.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181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Кухтенкова Ольга Александровна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Александрова Е.А.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181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Морозов Иван Александрович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Ходов М.В.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193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Пегушина Дарья Денисовна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Калинина Н.М.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Ульянова С.Б.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272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Алексеев Дмитрий Павлович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Премия Президента РФ по поддержке талантливой молодежи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Болотова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Е.С.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181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Баруздин Иван Сергеевич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Ходов М.В.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362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Денисенко Сергей Алексеевич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  среди детей с ограниченными возможностями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Болотова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Е.С.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222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Крайнова Ульяна Сергеевна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Арианова Н.Л.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Садовникова А.А.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272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Пшеничкина Полина Игоревна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Премия Президента РФ по поддержке талантливой молодежи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Калинина Н.М.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Ульянова С.Б.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181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Семчук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Василий Дмитриевич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Арианова Н.Л.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Садовникова А.А.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181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Воеводин Максим Алексеевич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Именная стипендия Губернатора МО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Ходов М.В.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  <a:tr h="362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Стальнова Маргарита Алексеевна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Премия Президента РФ по поддержке талантливой молодежи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Разуваева Т.А.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5759" marR="45759" marT="0" marB="0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7166" y="0"/>
            <a:ext cx="5964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Обучающиеся ДТДМ «Истоки» - стипендиаты премий Президента РФ, Губернатора МО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6076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91545" y="431471"/>
            <a:ext cx="6858000" cy="8640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гордимся тем, что у нас работают высококвалифицированные педагоги!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48632" y="6912299"/>
            <a:ext cx="5904656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Педагогический коллектив ДТДМ «Истоки» нацеливает свою деятельность на качественное обучение,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деятельностный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характер образовательного процесса,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направленность на формирование социального опыта ребенка.  </a:t>
            </a:r>
            <a:endParaRPr lang="en-US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 используют современные образовательные технологии на занятиях, цель которых мотивировать детей на познание, сделать учебный процесс интересным, создать ситуацию успеха для каждого ребенка.</a:t>
            </a:r>
          </a:p>
          <a:p>
            <a:pPr algn="just" eaLnBrk="0" hangingPunct="0"/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n-US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n-US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en-US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4255464043"/>
              </p:ext>
            </p:extLst>
          </p:nvPr>
        </p:nvGraphicFramePr>
        <p:xfrm>
          <a:off x="814385" y="1331586"/>
          <a:ext cx="5229230" cy="236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96974844"/>
              </p:ext>
            </p:extLst>
          </p:nvPr>
        </p:nvGraphicFramePr>
        <p:xfrm>
          <a:off x="721123" y="3851908"/>
          <a:ext cx="5415758" cy="3217546"/>
        </p:xfrm>
        <a:graphic>
          <a:graphicData uri="http://schemas.openxmlformats.org/presentationml/2006/ole">
            <p:oleObj spid="_x0000_s1050" r:id="rId9" imgW="5072312" imgH="2859272" progId="Excel.Shee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551576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9275" y="511555"/>
            <a:ext cx="59401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 и воспитание в ДТДМ направлены на: </a:t>
            </a:r>
          </a:p>
          <a:p>
            <a:pPr algn="just">
              <a:buFont typeface="Wingdings" pitchFamily="2" charset="2"/>
              <a:buChar char="q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развитие творческих способностей учащихся;</a:t>
            </a:r>
          </a:p>
          <a:p>
            <a:pPr algn="just">
              <a:buFont typeface="Wingdings" pitchFamily="2" charset="2"/>
              <a:buChar char="q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удовлетворение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индивидуальных потребностей учащихся в интеллектуальном, художественно-эстетическом, нравственном и интеллектуальном развитии</a:t>
            </a:r>
          </a:p>
          <a:p>
            <a:pPr algn="just">
              <a:buFont typeface="Wingdings" pitchFamily="2" charset="2"/>
              <a:buChar char="q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культуры здорового и безопасного образа жизни;</a:t>
            </a:r>
          </a:p>
          <a:p>
            <a:pPr algn="just">
              <a:buFont typeface="Wingdings" pitchFamily="2" charset="2"/>
              <a:buChar char="q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духовно-нравственного, гражданско-патриотического, военно-патриотического, трудового воспитания учащихся;</a:t>
            </a:r>
          </a:p>
          <a:p>
            <a:pPr algn="just">
              <a:buFont typeface="Wingdings" pitchFamily="2" charset="2"/>
              <a:buChar char="q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выявление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развитие и поддержку талантливых учащихся;</a:t>
            </a:r>
          </a:p>
          <a:p>
            <a:pPr algn="just">
              <a:buFont typeface="Wingdings" pitchFamily="2" charset="2"/>
              <a:buChar char="q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профессиональную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ориентацию учащихся; </a:t>
            </a:r>
          </a:p>
          <a:p>
            <a:pPr algn="just">
              <a:buFont typeface="Wingdings" pitchFamily="2" charset="2"/>
              <a:buChar char="q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общей культуры учащихся.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0747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400050" y="107504"/>
            <a:ext cx="8229600" cy="5111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Методическая продукция педагога.</a:t>
            </a: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Дополнительная общеразвивающая  программа</a:t>
            </a:r>
            <a:endParaRPr lang="ru-RU" sz="1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549275" y="766985"/>
            <a:ext cx="6096148" cy="806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Содержание образования в ДТДМ «Истоки»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определяется дополнительными общеразвивающими программами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педагогов дополнительного образования. Образовательные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программы, разрабатываемые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педагогическими работниками самостоятельно,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учитывают стратегическое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направление развития Дворца творчества «Истоки», заявленное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«Уставе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и «Программе развития».  При разработке дополнительных общеразвивающих программ педагоги ориентируются на следующие нормативные документы: </a:t>
            </a:r>
          </a:p>
          <a:p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Федеральный Закон «Об образовании в Российской Федерации» от 29.12.2012 № 273-ФЗ. </a:t>
            </a:r>
          </a:p>
          <a:p>
            <a:r>
              <a:rPr lang="ru-RU" sz="14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Концепция развития дополнительного образования детей (утверждена распоряжением Правительства РФ от 04.09.2014 № 1726-р). </a:t>
            </a:r>
          </a:p>
          <a:p>
            <a:r>
              <a:rPr lang="ru-RU" sz="14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Порядок организации и осуществления образовательной деятельности по дополнительным общеобразовательным программам (утвержден приказом Министерства образования и науки РФ от 29.08.2013 № 1008). </a:t>
            </a:r>
          </a:p>
          <a:p>
            <a:r>
              <a:rPr lang="ru-RU" sz="14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Санитарно-эпидемиологические требования к устройству, содержанию и организации режима работы образовательных организаций дополнительного образования детей (утверждено постановлением Главного государственного санитарного врача РФ от 04.07.2014 № 41). </a:t>
            </a:r>
          </a:p>
          <a:p>
            <a:r>
              <a:rPr lang="ru-RU" sz="14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5. Методические рекомендации по проектированию дополнительных обще-развивающих программ (включая </a:t>
            </a:r>
            <a:r>
              <a:rPr lang="ru-RU" sz="14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разноуровневые</a:t>
            </a:r>
            <a:r>
              <a:rPr lang="ru-RU" sz="14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программы) (Приложение к письму Департамента государственной политики в сфере воспитания детей и молодежи Министерства образования и науки РФ от 18.11.2015 № 09-3242). </a:t>
            </a:r>
          </a:p>
          <a:p>
            <a:r>
              <a:rPr lang="ru-RU" sz="14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6. Методические рекомендации  по разработке дополнительных общеразвивающих программ в Московской области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Педагоги ДТДМ «Истоки» ежегодно обновляют дополнительные общеразвивающие программы с учетом развития науки, техники, культуры, экономики, технологий и социальной сферы.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Реализация дополнительных общеразвивающих программ в 2015-2016 учебном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http://www.dtdm-istoki.ru/doc/real_prog.pdf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71500" y="4429125"/>
            <a:ext cx="6286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  <a:p>
            <a:r>
              <a:rPr lang="ru-RU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0113313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476672" y="428625"/>
            <a:ext cx="5904656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 Дворца творчества детей и молодежи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Истоки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ежегодно выпускают методические и сценарные сборники, публикуют свои статьи и методические разработки во Всероссийских и региональных сборниках, в сети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Интернет: </a:t>
            </a:r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</a:t>
            </a:r>
            <a:r>
              <a:rPr lang="en-US" sz="1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://www.dtdm-istoki.ru/publikazii.html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2015-2016 учебном году были выпущены следующие сборники:</a:t>
            </a:r>
          </a:p>
          <a:p>
            <a:pPr algn="just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 помощь методисту»</a:t>
            </a:r>
          </a:p>
          <a:p>
            <a:pPr algn="just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«Дополнительная общеразвивающая программа»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«Помню имя твоё!»</a:t>
            </a:r>
          </a:p>
          <a:p>
            <a:pPr algn="just"/>
            <a:endParaRPr lang="ru-RU" sz="1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1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1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 descr="2015-02-15 21-01-35 -Обложка.indd @ 75%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03" y="2411724"/>
            <a:ext cx="2160241" cy="2994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6" y="2411725"/>
            <a:ext cx="2699702" cy="3983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92" y="4474024"/>
            <a:ext cx="2911222" cy="4299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99642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37788" y="422585"/>
            <a:ext cx="41824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педагогов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571500" y="1428750"/>
            <a:ext cx="735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62442" y="1151563"/>
            <a:ext cx="6132203" cy="880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Целями повышения квалификации  педагогических кадров являются, прежде всего, развитие профессиональных мастерства и культуры, обновление теоретических и практических знаний в соответствии с современными требованиями к уровню квалификации и необходимостью освоения инновационных методов решения профессиональных задач.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Задачи повышения квалификации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· развитие управленческих умений;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· изучение и анализ новых нормативно-правовых документов;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· содействие в определении содержания самообразования педагога;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· оказание помощи и поддержки педагогическим кадрам в подготовке к аттестации и внедрении инноваций в учебный процесс.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Педагоги ДТДМ «Истоки» используют различные формы повышения уровня педагогического мастерства, это и курсовая подготовка, семинары, круглые столы, выступления на методических объединениях, педсоветах, участие в конкурсах профессионального мастерства, проведение открытых занятий, мастер-классов. Такая расширенная деятельность дает возможность всестороннего развития педагога. </a:t>
            </a:r>
          </a:p>
          <a:p>
            <a:endParaRPr lang="ru-RU" sz="1400" b="1" dirty="0">
              <a:cs typeface="Times New Roman" pitchFamily="18" charset="0"/>
            </a:endParaRPr>
          </a:p>
          <a:p>
            <a:pPr eaLnBrk="0" hangingPunct="0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Ссылка Повышение квалификации педагогов 2015-2016 гг.) </a:t>
            </a:r>
            <a:r>
              <a: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http://www.dtdm-istoki.ru/doc/kvalifikazia.pdf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опыта педагогов 2015-2016 гг.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Выступление педагогов на семинарах, конференциях, мероприятиях 2015-2016 гг.) </a:t>
            </a:r>
          </a:p>
          <a:p>
            <a:pPr eaLnBrk="0" hangingPunct="0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 2015-2016 гг.) </a:t>
            </a:r>
          </a:p>
          <a:p>
            <a:pPr eaLnBrk="0" hangingPunct="0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педагогов в методических объединениях, конференциях, семинарах (в качестве участника) 2015-2016 гг.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400" dirty="0">
              <a:solidFill>
                <a:srgbClr val="FF0000"/>
              </a:solidFill>
            </a:endParaRPr>
          </a:p>
          <a:p>
            <a:endParaRPr lang="ru-RU" sz="1400" b="1" dirty="0">
              <a:cs typeface="Times New Roman" pitchFamily="18" charset="0"/>
            </a:endParaRPr>
          </a:p>
          <a:p>
            <a:endParaRPr lang="ru-RU" sz="1400" b="1" dirty="0">
              <a:cs typeface="Times New Roman" pitchFamily="18" charset="0"/>
            </a:endParaRPr>
          </a:p>
          <a:p>
            <a:endParaRPr lang="ru-RU" sz="2400" dirty="0"/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1926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549275" y="431471"/>
            <a:ext cx="559323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Ежегодно педагоги Дворца творчества «Истоки» участвуют в конкурсах профессионального мастерства на различных уровнях. Приоритетным является участие в региональных конкурсах, рекомендованных Министерством образования Московской области: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0" hangingPunct="0">
              <a:buFont typeface="Arial" charset="0"/>
              <a:buChar char="•"/>
            </a:pPr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Областной этап всероссийского конкурса педагогов дополнительного образования детей «Сердце отдаю детям»</a:t>
            </a:r>
          </a:p>
          <a:p>
            <a:pPr eaLnBrk="0" hangingPunct="0">
              <a:buFont typeface="Arial" charset="0"/>
              <a:buChar char="•"/>
            </a:pPr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Областной конкурс программно-методических материалов педагогов дополнительного образования детей Московской области </a:t>
            </a:r>
          </a:p>
          <a:p>
            <a:pPr eaLnBrk="0" hangingPunct="0">
              <a:buFont typeface="Arial" charset="0"/>
              <a:buChar char="•"/>
            </a:pPr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Областной заочный конкурс методических разработок «Методический потенциал педагога в воспитании подрастающего поколения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dirty="0"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dirty="0"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56" y="5832161"/>
            <a:ext cx="3345891" cy="2509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01" y="2951793"/>
            <a:ext cx="1620207" cy="2430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4" y="2951793"/>
            <a:ext cx="3578001" cy="2383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51142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4342" y="611188"/>
            <a:ext cx="5811539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Ведущим звеном в обеспечении обучения в МБОУДО ДТДМ «Истоки» является дополнительная общеразвивающая  программа.         </a:t>
            </a:r>
          </a:p>
          <a:p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Дополнительная общеразвивающая программа носит преимущественно личностно центрированный и индивидуализированный характер. Она обращена не только к познавательным, но и социальным сферам формирующейся личности. </a:t>
            </a:r>
          </a:p>
          <a:p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состоянию дел на май 2015 года научно-методическим советом  проведена экспертиза программно-методического обеспечения образовательного процесса в ДТДМ  и дополнительные общеразвивающие программы приведены в соответствие федеральным требованиям (Примерные требования к программам дополнительного образования детей (Приложение к письму Департамента молодежной политики, воспитания и социальной поддержки детей Министерства образования и науки РФ от 11.12. 2006 №06-1844).  </a:t>
            </a:r>
          </a:p>
          <a:p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Однако педагогам ДТДМ «Истоки» предстоит большая и кропотливая работа по разработке  дополнительных общеразвивающих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разноуровневых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 в соответствии с Письмом Департамента государственной политики в сфере воспитания детей и молодежи Министерства образования и науки РФ от 18.11.2015 № 09-3242 и приложением к нему (МЕТОДИЧЕСКИЕ РЕКОМЕНДАЦИИ ПО ПРОЕКТИРОВАНИЮ ДОПОЛНИТЕЛЬНЫХ ОБЩЕРАЗВИВАЮЩИХ ПРОГРАММ (ВКЛЮЧАЯ РАЗНОУРОВНЕВЫЕ ПРОГРАММЫ). </a:t>
            </a: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 ДТДМ «Истоки»  систематически повышают свой профессиональный уровень на курсовых подготовках, кроме этого педагоги участвуют в семинарах, как на уровне учреждения, так и на муниципальном и региональном уровнях,  выступают на методических объединениях, педсоветах, активно участвуют в конкурсах педагогического мастерства, делятся опытом работы, публикуясь в различных сборниках. </a:t>
            </a:r>
          </a:p>
          <a:p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ru-RU" sz="1400" dirty="0"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73243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z="1400" smtClean="0"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337" y="4164540"/>
            <a:ext cx="60584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Дворец творчества. Как все начиналось…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мае 1936 в нашем городе появился Дом пионеров и школьников. Именно так помнит его  большая часть жителей 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Сергиев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Посад.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мае 2016 года  муниципальное образовательное учреждение дополнительного образования  Дворец творчества детей и молодёжи «Истоки» отметил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80-летний юбилей.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 протяжении всей истории ДТДМ многое менялось: название учреждения (Клуб пионеров и школьников г. Загорска, Дом пионеров и школьников, Центр творчества детей и юношества, Дом творчества детей и молодёжи),  творческие педагоги и организаторы досуга детей, направления работы с детьми.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 годы плодотворной деятельности Дворец творчества «Истоки» заслужил репутацию одного из лучших учреждений дополнительного образования детей не только в регионе, но и на Всероссийском уровне. ( фото с наградами учреждения).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МБОУ ДО ДТДМ «Истоки» получил бессрочную лицензию на осуществление образовательной деятельности с 2015г. Условия осуществления образовательного процесса соответствуют нормативы и показатели, регламентированным лицензией. ДТДМ «Истоки»- многопрофильное учреждение, в котором  сегодня занимается более 3 тысяч детей и подростков в 170 кружках и студиях по 6 направлениям.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16" y="956449"/>
            <a:ext cx="4658907" cy="3108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-116630" y="24856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гордимся тем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вот уже 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 работаем на благо детей!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668443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274" y="400579"/>
            <a:ext cx="594011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гордимся тем, что можем предоставить для занятий теплые, уютные оборудованные кабинеты.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Оснащение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организации дополнительного образования МБОУ ДО ДТДМ «Истоки».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Здание МБОУ ДО ДТДМ «Истоки», построенное до 1917 года, представляет собой 2-х этажный особняк  площадью 471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., приспособлено для работы с детьми.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Помещение  оснащено внутренней радио и теле трансляцией, в актовом зале функционирует система концертного освещения и звукового сопровождения. 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Для осуществления образовательной деятельности во Дворце творчества функционируют 9  учебных кабинетов, в том числе  танцевальный класс, актовый зал, лекционный зал, игровое помещение.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 кабинеты оснащены необходимой мебелью и оборудованием.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75" y="4287421"/>
            <a:ext cx="3273558" cy="2455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6" y="4752023"/>
            <a:ext cx="2880369" cy="2160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69" y="6689705"/>
            <a:ext cx="3239883" cy="215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44987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275" y="556986"/>
            <a:ext cx="594011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Дворец творчества может гордиться тем, что имеет свою собственную телестудию, которая еженедельно выпускает молодежную телепрограмму «Лестница» на ТВР-24 «</a:t>
            </a:r>
            <a:r>
              <a:rPr lang="ru-RU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Радонежье</a:t>
            </a:r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и ТК «Тонус», создает различные фильмы и видеоролики, а также занимается выпуском  журнала «Большой секрет».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Молодёжная телестудия «Окно» им. кинорежиссера  В.И. Полина  оснащена всем необходимым для осуществления учебной деятельности: компьютеры, мультимедийный видеопроектор, экран, видеокамеры с форматом записи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Full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HD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микрофоны, штативы, компьютеры нелинейного монтажа, фотопринтеры, видеомагнитофоны, накопители памяти.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3491862"/>
            <a:ext cx="3429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2" y="5956755"/>
            <a:ext cx="3853688" cy="2569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88" y="4031931"/>
            <a:ext cx="2808298" cy="421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44543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472" y="53975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благоустроенной территории Дворца творчества  расположена летняя беседка для проведения досуговых мероприятий.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47" y="1500249"/>
            <a:ext cx="4387694" cy="3290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47" y="5092906"/>
            <a:ext cx="4477705" cy="3358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42614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275" y="527966"/>
            <a:ext cx="604867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Многими педагогами  поддерживается связь с обучающимися и родителями через социальные сети, по Е-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через сайт учреждения, для этого в ДТДМ «Истоки» функционируют 38 компьютеров, 8 используются в учебных целях, 30 -  в административных, обеспечен скоростной доступ к информации в сети интернет.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Информатизация позволила поднять на более высокий уровень все сферы деятельности ДТДМ «Истоки»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продолжение работы по развитию сайта учреждения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связь учреждения образования и ОУ и обмен информацией осуществляется через электронную почту.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Ежеквартально проводится мониторинг на сайте: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monitoring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истема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электронного мониторинга состояния и развития системы образования Московской области.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Использование компьютерных технологий повышает общий уровень учебного процесса, усиливает мотивацию обучения, постоянно поддерживает педагогов дополнительного образования в состоянии творческого поиска и совершенствовании профессионального мастерства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3" y="4572000"/>
            <a:ext cx="5760735" cy="324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0605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44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678" y="539750"/>
            <a:ext cx="583264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Материально- техническая база, в целом, обеспечивает образовательный процесс в ДТДМ «Истоки», постоянно идёт работа по совершенствованию оформления здания и оборудования кабинетов. Существует проблема устаревания компьютерной техники, необходима частичная замена.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2015-16 году ДТДМ «Истоки» продолжал работу над решением следующих задач: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использовать  интернет технологий и мультимедийных проектов в учебном процессе;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совершенствовать педагогическое мастерство педагогов, способных; эффективно использовать в учебном процессе новейшие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информацонные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технологии;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публиковать методический материал в сети интернет.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Однако ДТДМ «Истоки» все же испытывает острую необходимость предоставления других площадей с целью улучшения условий для работы руководителей, педагогов, детей.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повышения качества и результативности работы необходимо пополнение кабинетов оргтехникой новых моделей, соответствующей мебелью и наглядными пособиями.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633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949280" y="8529827"/>
            <a:ext cx="705902" cy="402336"/>
          </a:xfrm>
        </p:spPr>
        <p:txBody>
          <a:bodyPr/>
          <a:lstStyle/>
          <a:p>
            <a:fld id="{96DBE7B6-80F3-4006-AAF3-A8367BBD6CFD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4" y="8525880"/>
            <a:ext cx="6624736" cy="510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402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2" y="8143900"/>
            <a:ext cx="6624736" cy="510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996" y="537985"/>
            <a:ext cx="6660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гордимся тем, что можем предоставить вам огромный выбор творческих объединений по направлениям образовательной деятельности:</a:t>
            </a:r>
            <a:endParaRPr lang="ru-RU" sz="20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743" y="1492093"/>
            <a:ext cx="6120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естественнонаучное                                                        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физкультурно-спортивное 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художественное                 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туристско-краеведческое                 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социально-педагогическое</a:t>
            </a:r>
          </a:p>
          <a:p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15989" y="2591746"/>
            <a:ext cx="61848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Шесть отделов Дворца творчества «Истоки» организуют  образовательную деятельность обучающихся</a:t>
            </a:r>
          </a:p>
          <a:p>
            <a:endParaRPr lang="ru-RU" sz="10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/>
              <a:t>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714356" y="3357554"/>
          <a:ext cx="5500726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581833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8680" y="714349"/>
            <a:ext cx="5904656" cy="966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краеведческий отдел</a:t>
            </a:r>
          </a:p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Заведующая отделом  </a:t>
            </a:r>
            <a:r>
              <a:rPr lang="ru-RU" sz="16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Арианова</a:t>
            </a: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Галина Васильевна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воспитание чувства национальной гордости, гражданского достоинства, любви к Отечеству, своему народу и готовности к его защите.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деятельности: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Смотры – конкурсы школьных музеев по патриотической программе «Память поколений»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 с ветеранами Великой Отечественной войны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экологических акций: «Живи, родник!», «Чистый берег», «Цветы дружбы», экологические десанты;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районной эколого-краеведческой  конференции обучающихся «Путешествие к истокам» 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Соревнования обучающихся образовательных учреждений Сергиево- Посадского муниципального района по программам «Школа безопасности», «Компас»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 методических сборников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2015 – 2016 учебном году заведующая отделом была  удостоена Губернаторской премии Московской области  «Наше Подмосковье»  за проект «Помню имя твое!» в номинации «Связь времен»!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88640" y="1691680"/>
          <a:ext cx="617220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Творческое объединение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Возраст 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дополнительного образования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Здоровята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5-12 лет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Королева Галина Александровна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Туристский клуб «Звездочка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10 -17 лет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Васюкин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Владимир Иванович</a:t>
                      </a:r>
                    </a:p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Зайцева Александра</a:t>
                      </a:r>
                      <a:r>
                        <a:rPr lang="ru-RU" sz="14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Владимировна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Эко-край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</a:p>
                    <a:p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10- 17 лет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Арианова</a:t>
                      </a:r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 Галина Васильевна 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«Дорогами прекрасного»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9 -14 лет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Рудакова Наталья Львовна</a:t>
                      </a:r>
                      <a:endParaRPr lang="ru-RU" sz="1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6672" y="395536"/>
            <a:ext cx="5589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Эколого-краеведческий отдел курирует работу  творческих объединений :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85794" y="555516"/>
            <a:ext cx="52864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Отдел  художественно-эстетического  воспитания</a:t>
            </a:r>
          </a:p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Заведующая отделом </a:t>
            </a:r>
            <a:r>
              <a:rPr lang="ru-RU" sz="16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Милюганова</a:t>
            </a:r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Вера Александровна</a:t>
            </a:r>
          </a:p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единого образовательно-воспитательного пространства в социуме, обеспечивающего развитие каждого ребенка в соответствии с его склонностями, интересами и возможностями. 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деятельности: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районных конкурсов творческих работ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Проектирование путеводителя «Дети- детям» по знаменательным местам нашего города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выставок изобразительного творчества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 методических сборников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BE7B6-80F3-4006-AAF3-A8367BBD6CFD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idx="1"/>
          </p:nvPr>
        </p:nvSpPr>
        <p:spPr>
          <a:xfrm>
            <a:off x="260350" y="468313"/>
            <a:ext cx="6172200" cy="6034087"/>
          </a:xfrm>
        </p:spPr>
        <p:txBody>
          <a:bodyPr/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Отдел художественно- эстетического воспитания курирует работу  творческих объединений: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8681" y="1331641"/>
          <a:ext cx="5544615" cy="6580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063"/>
                <a:gridCol w="1673347"/>
                <a:gridCol w="1848205"/>
              </a:tblGrid>
              <a:tr h="7889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Творческое объединение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Возраст 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 дополнительного образования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682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Изобразительное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творчество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01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«Гамма»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– 12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Арапова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Наталья Сергеевна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44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«Фантастика»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– 17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Афонина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Светлана Владимировна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63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«Обыкновенное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чудо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– 15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Бухонов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Николай Михайлович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«Настроение»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– 17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Ожигова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Вера Антоновна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объединения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995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«Лирика»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12 -18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Сергиевский Михаил Михайлович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49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Балаллаечка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– 14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Апасова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Валентина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Леонидовна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995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«Радонеж»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 – 11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Пономарева Наталья Владимировна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995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«Антре»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 – 15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Наумова Лариса Владимировна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995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«Юность»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– 11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Олифоренко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Анна Павловна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995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«Искорки»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 – 12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Колосова Ирина Викторовна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1122</TotalTime>
  <Words>3285</Words>
  <Application>Microsoft Office PowerPoint</Application>
  <PresentationFormat>Экран (4:3)</PresentationFormat>
  <Paragraphs>722</Paragraphs>
  <Slides>45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Тема1</vt:lpstr>
      <vt:lpstr>Лист Microsoft Office Excel 97-2003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Информационно-методический отдел Заведующая отделом  Погорелова Елена Викторовна </vt:lpstr>
      <vt:lpstr>Информационно- методический отдел курирует работу творческих объединений: </vt:lpstr>
      <vt:lpstr>Отдел декоративно-прикладного творчества.  Руководит отделом Александрова Елена Анатольевна </vt:lpstr>
      <vt:lpstr>Отдел декоративно-прикладного творчества курирует работу творческих объединений:</vt:lpstr>
      <vt:lpstr>Организационно-массовый отдел Заведующая отделом Шмырева Наталья Ильинична </vt:lpstr>
      <vt:lpstr>Организационно-массовый отдел курирует работу творческих объединений: </vt:lpstr>
      <vt:lpstr>Отдел Пресс-центр.  Заведующая отделом Мулюкова Светлана Александровна</vt:lpstr>
      <vt:lpstr>Отдел курирует работу творческих объединений: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Admin</cp:lastModifiedBy>
  <cp:revision>116</cp:revision>
  <dcterms:created xsi:type="dcterms:W3CDTF">2016-11-17T12:05:05Z</dcterms:created>
  <dcterms:modified xsi:type="dcterms:W3CDTF">2016-12-13T11:32:04Z</dcterms:modified>
</cp:coreProperties>
</file>