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98" r:id="rId4"/>
    <p:sldId id="299" r:id="rId5"/>
    <p:sldId id="300" r:id="rId6"/>
    <p:sldId id="301" r:id="rId7"/>
    <p:sldId id="302" r:id="rId8"/>
    <p:sldId id="297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  <p:cmAuthor id="1" name="User" initials="U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1C75BC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7201" autoAdjust="0"/>
  </p:normalViewPr>
  <p:slideViewPr>
    <p:cSldViewPr>
      <p:cViewPr>
        <p:scale>
          <a:sx n="101" d="100"/>
          <a:sy n="101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541CE-CE02-4FDC-8728-EE8B4C0C71C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EBF59-7FC8-4849-A9CB-6591373FB9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621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E39F0-5AD1-4259-9330-FE0488729EF1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7689F-8120-43C0-BD56-6D0879EF8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985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7689F-8120-43C0-BD56-6D0879EF84E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8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AC3-7323-4AE7-850F-D4D7C8244442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404-01AB-49F4-80AC-D339E8D45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B3773D6-23E9-4F9D-9D6A-8EF1442AB7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304"/>
          <a:stretch/>
        </p:blipFill>
        <p:spPr>
          <a:xfrm>
            <a:off x="0" y="-32639"/>
            <a:ext cx="1043608" cy="68974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632848" cy="562074"/>
          </a:xfrm>
        </p:spPr>
        <p:txBody>
          <a:bodyPr>
            <a:normAutofit/>
          </a:bodyPr>
          <a:lstStyle>
            <a:lvl1pPr algn="l"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4525963"/>
          </a:xfrm>
        </p:spPr>
        <p:txBody>
          <a:bodyPr>
            <a:normAutofit/>
          </a:bodyPr>
          <a:lstStyle>
            <a:lvl1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5919B7D-62CE-4FBF-B96D-9CFD66AD5D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79"/>
          <a:stretch/>
        </p:blipFill>
        <p:spPr>
          <a:xfrm>
            <a:off x="0" y="-32639"/>
            <a:ext cx="9144000" cy="68974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6AC3-7323-4AE7-850F-D4D7C8244442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6404-01AB-49F4-80AC-D339E8D45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p.mosreg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p.mosreg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31640" y="142852"/>
            <a:ext cx="6624736" cy="1190326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городской округ</a:t>
            </a:r>
            <a:endParaRPr lang="ru-RU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582" y="4286452"/>
            <a:ext cx="7569291" cy="2166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Персонифицированное финансирование дополнительного образования детей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1003" y="3244334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952" y="1700808"/>
            <a:ext cx="2320513" cy="2390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=""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8072462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1672"/>
            <a:ext cx="7919150" cy="1673152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Что такое персонифицированное финансирование 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2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C:\Users\User\Desktop\img2_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032295"/>
            <a:ext cx="3347864" cy="282570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2372980"/>
            <a:ext cx="81003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овая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схема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финансирования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дополнительного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образования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которая призвана предоставить детям от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 до 18 лет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используя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бюджетные средства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обучаться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бесплатно.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Выдача детям сертификатов,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 помощью которых они могут записаться 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кружки, секции и посещать их бесплатно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любой организации, в том числе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частной.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2236987" y="3451300"/>
            <a:ext cx="551758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</a:t>
            </a:r>
            <a:r>
              <a:rPr lang="ru-RU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городской </a:t>
            </a:r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округ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116632"/>
            <a:ext cx="782422" cy="8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25144"/>
            <a:ext cx="2448272" cy="2132856"/>
          </a:xfrm>
          <a:prstGeom prst="rect">
            <a:avLst/>
          </a:prstGeom>
          <a:noFill/>
        </p:spPr>
      </p:pic>
      <p:sp>
        <p:nvSpPr>
          <p:cNvPr id="13" name="Содержимое 2">
            <a:extLst>
              <a:ext uri="{FF2B5EF4-FFF2-40B4-BE49-F238E27FC236}">
                <a16:creationId xmlns=""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 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1672"/>
            <a:ext cx="8028384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Что такое сертификат </a:t>
            </a:r>
            <a:b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3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915816" y="1402904"/>
            <a:ext cx="59046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 – это гарантия государства получения ребенком бесплатного дополнительного образования по его выбору.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Сертификат дополнительного образования – это реестровая (электронная) запись в Навигаторе дополнительного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 сертификата можно «потратить» на любую программу дополнительного образования детей, представленную в Реестре дополнительных общеобразовательных программ, включенных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систему ПФДО.  Реестр программ можно найти на официальных сайтах образовательных организаций   и в Навигаторе дополнительного образования: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https://dop.mosreg.ru/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=""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2236987" y="3451300"/>
            <a:ext cx="551758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</a:t>
            </a:r>
            <a:r>
              <a:rPr lang="ru-RU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городской </a:t>
            </a:r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округ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116632"/>
            <a:ext cx="782422" cy="8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809509"/>
            <a:ext cx="2339752" cy="2048491"/>
          </a:xfrm>
          <a:prstGeom prst="rect">
            <a:avLst/>
          </a:prstGeom>
          <a:noFill/>
        </p:spPr>
      </p:pic>
      <p:sp>
        <p:nvSpPr>
          <p:cNvPr id="13" name="Содержимое 2">
            <a:extLst>
              <a:ext uri="{FF2B5EF4-FFF2-40B4-BE49-F238E27FC236}">
                <a16:creationId xmlns=""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 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1672"/>
            <a:ext cx="8028384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Какие бывают сертификаты 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4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331640" y="1278632"/>
            <a:ext cx="7272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Сертификат учета закрепляет возможность получать бесплатное дополнительное образование в тех кружках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секциях, которые уже ранее финансировались государством.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сертификатом можно пойти в несколько кружков. Число сертификатов этого типа ограничено только количеством свободных мест в объединении.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Сертификат с определенным номиналом, т.е.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 деньгами» предоставляет дополнительную возможность пойти в  кружки и секции, которые включены в систему  ПФДО. При этом он сохраняет все возможности сертификата учета. Число сертификатов с номиналом   ограничено муниципальным бюджетом. Номинал сертификата (объем обеспечения) определяется в рублях муниципальным образованием.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=""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2236987" y="3451300"/>
            <a:ext cx="551758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</a:t>
            </a:r>
            <a:r>
              <a:rPr lang="ru-RU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городской округ</a:t>
            </a:r>
            <a:endParaRPr lang="ru-RU" sz="1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116632"/>
            <a:ext cx="782422" cy="8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230" y="4166547"/>
            <a:ext cx="2438304" cy="2348879"/>
          </a:xfrm>
          <a:prstGeom prst="rect">
            <a:avLst/>
          </a:prstGeom>
          <a:noFill/>
        </p:spPr>
      </p:pic>
      <p:sp>
        <p:nvSpPr>
          <p:cNvPr id="13" name="Содержимое 2">
            <a:extLst>
              <a:ext uri="{FF2B5EF4-FFF2-40B4-BE49-F238E27FC236}">
                <a16:creationId xmlns=""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 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Как получить сертификат 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5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362983" y="3126045"/>
            <a:ext cx="549670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Вариант №1.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После 1 сентября запишитесь в кружок/секцию на Региональном портале государственных услуг Московской области.  Выданный сертификат будет направлен на электронную почту. Затем Вам нужно прийти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организацию дополнительного образования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 документами, удостоверяющими личность одного из родителей (законного представителя) и ребёнка для заключения договора об образовании.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=""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2236987" y="3451300"/>
            <a:ext cx="551758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</a:t>
            </a:r>
            <a:r>
              <a:rPr lang="ru-RU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городской </a:t>
            </a:r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округ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331640" y="1499393"/>
            <a:ext cx="756084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Сертификат нужно получить всего один раз, </a:t>
            </a:r>
            <a:b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он будет действовать, пока ребенку не исполнится 18 лет.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Чтобы на сертификат были зачислены деньги, нужно в начале каждого года </a:t>
            </a:r>
            <a:r>
              <a:rPr lang="ru-R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(например, в январе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подать заявление (каждый год объем гарантий государства и перечень программ может меняться).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116632"/>
            <a:ext cx="782422" cy="8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581128"/>
            <a:ext cx="2376264" cy="2276872"/>
          </a:xfrm>
          <a:prstGeom prst="rect">
            <a:avLst/>
          </a:prstGeom>
          <a:noFill/>
        </p:spPr>
      </p:pic>
      <p:sp>
        <p:nvSpPr>
          <p:cNvPr id="13" name="Содержимое 2">
            <a:extLst>
              <a:ext uri="{FF2B5EF4-FFF2-40B4-BE49-F238E27FC236}">
                <a16:creationId xmlns=""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 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Как получить сертификат 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6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3516977"/>
            <a:ext cx="6768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771800" y="1393879"/>
            <a:ext cx="62646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Вариант №2.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Придите в выбранную организацию с паспортом одного из родителей (законного представителя)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документом, удостоверяющим личность ребенка.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Оформите на месте заявление  и получите подтверждение о внесении Вашего сертификата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реестр.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Информация о том, в каких учреждениях можно оформить заявление на получение сертификата, размещена в Навигаторе дополнительного образования по   адресу: </a:t>
            </a:r>
          </a:p>
          <a:p>
            <a:endParaRPr lang="ru-RU" sz="2000" u="sng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https://dop.mosreg.ru/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/>
              <a:t> </a:t>
            </a:r>
            <a:endParaRPr lang="ru-RU" sz="2000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=""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2236987" y="3451300"/>
            <a:ext cx="551758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</a:t>
            </a:r>
            <a:r>
              <a:rPr lang="ru-RU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городской </a:t>
            </a:r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округ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116632"/>
            <a:ext cx="782422" cy="8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=""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r>
              <a:rPr lang="ru-RU" sz="1400" dirty="0" smtClean="0"/>
              <a:t> 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1C75BC"/>
                </a:solidFill>
                <a:cs typeface="Times New Roman" panose="02020603050405020304" pitchFamily="18" charset="0"/>
              </a:rPr>
              <a:t>Результаты использования сертификата дополнительного образования!!!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7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2236987" y="3451300"/>
            <a:ext cx="551758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Сергиево-Посадский </a:t>
            </a:r>
            <a:r>
              <a:rPr lang="ru-RU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городской </a:t>
            </a:r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округ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3516977"/>
            <a:ext cx="6768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259632" y="1576536"/>
            <a:ext cx="712879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1.Обеспечение семьям доступности самых разнообразных программ дополнительного образования.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Расширение рынка поставщиков образовательных услуг.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Качественное обновление содержания программ дополнительного образования (разработка новых и интересных программ).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Обеспечение соблюдения принципа «деньги следуют за ребенком».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/>
              <a:t> </a:t>
            </a:r>
            <a:endParaRPr lang="ru-RU" sz="2000" dirty="0"/>
          </a:p>
        </p:txBody>
      </p:sp>
      <p:pic>
        <p:nvPicPr>
          <p:cNvPr id="21508" name="Picture 4" descr="C:\Users\User\Desktop\s12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9" y="4149080"/>
            <a:ext cx="4139952" cy="2708920"/>
          </a:xfrm>
          <a:prstGeom prst="rect">
            <a:avLst/>
          </a:prstGeom>
          <a:noFill/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116632"/>
            <a:ext cx="782422" cy="8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276298" y="200854"/>
            <a:ext cx="6552728" cy="964767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Муниципальный опорный центр </a:t>
            </a:r>
            <a:br>
              <a:rPr lang="ru-RU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дополнительного образования детей</a:t>
            </a:r>
            <a:br>
              <a:rPr lang="ru-RU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Сергиево-Посадского городского  округа</a:t>
            </a:r>
            <a:endParaRPr lang="ru-RU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28662" y="4149080"/>
            <a:ext cx="7468211" cy="22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Муниципальное бюджетное учреждение дополнительного образования Дворец творчества детей и </a:t>
            </a:r>
            <a:r>
              <a:rPr lang="ru-RU" sz="16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молодежи</a:t>
            </a: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«Истоки»</a:t>
            </a:r>
          </a:p>
          <a:p>
            <a:pPr marL="0" indent="0" algn="ctr">
              <a:buNone/>
            </a:pPr>
            <a:endParaRPr lang="ru-RU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8(496)541-80-15</a:t>
            </a:r>
            <a:endParaRPr lang="ru-RU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2000" b="1" dirty="0" smtClean="0"/>
              <a:t>dtdm_istoki@bk.ru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 algn="ctr">
              <a:buNone/>
            </a:pPr>
            <a:endParaRPr lang="ru-RU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1003" y="3244334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06" y="1433328"/>
            <a:ext cx="2320513" cy="2390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7231</TotalTime>
  <Words>273</Words>
  <Application>Microsoft Office PowerPoint</Application>
  <PresentationFormat>Экран (4:3)</PresentationFormat>
  <Paragraphs>169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Сергиево-Посадский городской округ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Муниципальный опорный центр  дополнительного образования детей Сергиево-Посадского городского  округа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Костромская область</dc:title>
  <dc:creator>110-6</dc:creator>
  <cp:lastModifiedBy>User</cp:lastModifiedBy>
  <cp:revision>224</cp:revision>
  <cp:lastPrinted>2019-02-11T07:20:58Z</cp:lastPrinted>
  <dcterms:created xsi:type="dcterms:W3CDTF">2017-10-16T07:43:36Z</dcterms:created>
  <dcterms:modified xsi:type="dcterms:W3CDTF">2019-10-16T12:23:50Z</dcterms:modified>
</cp:coreProperties>
</file>